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58" r:id="rId12"/>
    <p:sldId id="360" r:id="rId13"/>
    <p:sldId id="267" r:id="rId14"/>
    <p:sldId id="268" r:id="rId15"/>
    <p:sldId id="273" r:id="rId16"/>
    <p:sldId id="269" r:id="rId17"/>
    <p:sldId id="270" r:id="rId18"/>
    <p:sldId id="272" r:id="rId19"/>
    <p:sldId id="274" r:id="rId20"/>
    <p:sldId id="277" r:id="rId21"/>
    <p:sldId id="276" r:id="rId22"/>
    <p:sldId id="278" r:id="rId23"/>
    <p:sldId id="279" r:id="rId24"/>
    <p:sldId id="275" r:id="rId25"/>
    <p:sldId id="283" r:id="rId26"/>
    <p:sldId id="282" r:id="rId27"/>
    <p:sldId id="284" r:id="rId28"/>
    <p:sldId id="361" r:id="rId29"/>
    <p:sldId id="285" r:id="rId30"/>
    <p:sldId id="281" r:id="rId31"/>
    <p:sldId id="287" r:id="rId32"/>
    <p:sldId id="280" r:id="rId33"/>
    <p:sldId id="286" r:id="rId34"/>
    <p:sldId id="288" r:id="rId35"/>
    <p:sldId id="289" r:id="rId36"/>
    <p:sldId id="290" r:id="rId37"/>
    <p:sldId id="359" r:id="rId38"/>
    <p:sldId id="292" r:id="rId39"/>
    <p:sldId id="291" r:id="rId40"/>
    <p:sldId id="293" r:id="rId41"/>
    <p:sldId id="302" r:id="rId42"/>
    <p:sldId id="294" r:id="rId43"/>
    <p:sldId id="295" r:id="rId44"/>
    <p:sldId id="362" r:id="rId45"/>
    <p:sldId id="297" r:id="rId46"/>
    <p:sldId id="298" r:id="rId47"/>
    <p:sldId id="299" r:id="rId48"/>
    <p:sldId id="300" r:id="rId49"/>
    <p:sldId id="301" r:id="rId50"/>
    <p:sldId id="303" r:id="rId51"/>
    <p:sldId id="304" r:id="rId52"/>
    <p:sldId id="305" r:id="rId53"/>
    <p:sldId id="307" r:id="rId54"/>
    <p:sldId id="363" r:id="rId55"/>
    <p:sldId id="308" r:id="rId56"/>
    <p:sldId id="357" r:id="rId57"/>
    <p:sldId id="309" r:id="rId58"/>
    <p:sldId id="310" r:id="rId59"/>
    <p:sldId id="316" r:id="rId60"/>
    <p:sldId id="311" r:id="rId61"/>
    <p:sldId id="312" r:id="rId62"/>
    <p:sldId id="313" r:id="rId63"/>
    <p:sldId id="314" r:id="rId64"/>
    <p:sldId id="315" r:id="rId65"/>
    <p:sldId id="317" r:id="rId66"/>
    <p:sldId id="327" r:id="rId67"/>
    <p:sldId id="318" r:id="rId68"/>
    <p:sldId id="319" r:id="rId69"/>
    <p:sldId id="320" r:id="rId70"/>
    <p:sldId id="321" r:id="rId71"/>
    <p:sldId id="322" r:id="rId72"/>
    <p:sldId id="324" r:id="rId73"/>
    <p:sldId id="323" r:id="rId74"/>
    <p:sldId id="325" r:id="rId75"/>
    <p:sldId id="326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4" r:id="rId91"/>
    <p:sldId id="345" r:id="rId92"/>
    <p:sldId id="346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65" r:id="rId10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2" autoAdjust="0"/>
    <p:restoredTop sz="94660"/>
  </p:normalViewPr>
  <p:slideViewPr>
    <p:cSldViewPr>
      <p:cViewPr varScale="1">
        <p:scale>
          <a:sx n="75" d="100"/>
          <a:sy n="75" d="100"/>
        </p:scale>
        <p:origin x="-9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519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1377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009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3447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4493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6952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7297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80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342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6702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8435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5E9EFF"/>
            </a:gs>
            <a:gs pos="61000">
              <a:srgbClr val="85C2FF"/>
            </a:gs>
            <a:gs pos="99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CB943-1B4D-4BFA-A250-07624A8116B3}" type="datetimeFigureOut">
              <a:rPr lang="en-AU" smtClean="0"/>
              <a:t>19/08/2014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B249C-B2EE-49F7-9349-E135A1F6E4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059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hyperlink" Target="Mod%20Day%20Aug%202014%20small.pptx" TargetMode="Externa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Mod%20Day%20Aug%202014-Smal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Mod%20Day%20Aug%202014-Smal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Mod%20Day%20Aug%202014-Small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hyperlink" Target="Mod%20Day%20Aug%202014-Small" TargetMode="Externa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hyperlink" Target="Mod%20Day%20Aug%202014-Small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alaska.gov/dev/owl.html" TargetMode="External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hyperlink" Target="Mod%20Day%20Aug%202014%20small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hyperlink" Target="Mod%20Day%20Aug%202014%20small.pptx" TargetMode="Externa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Mod%20Day%20Aug%202014%20small.pptx" TargetMode="Externa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hyperlink" Target="Mod%20Day%20Aug%202014%20small.pptx" TargetMode="Externa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hyperlink" Target="Mod%20Day%20Aug%202014%20small.pptx" TargetMode="External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Libraries Alive! </a:t>
            </a:r>
            <a:br>
              <a:rPr lang="en-AU" sz="3600" dirty="0" smtClean="0"/>
            </a:br>
            <a:r>
              <a:rPr lang="en-AU" sz="3600" dirty="0" smtClean="0"/>
              <a:t>Community and public libraries in Alaska, Idaho and Oregon</a:t>
            </a:r>
            <a:endParaRPr lang="en-AU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43808" y="5517232"/>
            <a:ext cx="3744416" cy="1152128"/>
          </a:xfrm>
        </p:spPr>
        <p:txBody>
          <a:bodyPr>
            <a:normAutofit/>
          </a:bodyPr>
          <a:lstStyle/>
          <a:p>
            <a:r>
              <a:rPr lang="en-AU" sz="1800" b="1" dirty="0" smtClean="0"/>
              <a:t>Lindy Hathaway</a:t>
            </a:r>
          </a:p>
          <a:p>
            <a:r>
              <a:rPr lang="en-AU" sz="1800" b="1" dirty="0" smtClean="0"/>
              <a:t>Dickson College</a:t>
            </a:r>
          </a:p>
          <a:p>
            <a:r>
              <a:rPr lang="en-AU" sz="1800" b="1" dirty="0" smtClean="0"/>
              <a:t>Moderation Day 14 August 2014</a:t>
            </a:r>
            <a:endParaRPr lang="en-AU" sz="1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085184"/>
            <a:ext cx="2695600" cy="1466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7" y="116632"/>
            <a:ext cx="2486025" cy="1838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180309"/>
            <a:ext cx="1924050" cy="23717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347" y="116632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24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419441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Charles M. Schulz Museum and Research </a:t>
            </a:r>
            <a:r>
              <a:rPr lang="en-AU" sz="3200" dirty="0" err="1" smtClean="0"/>
              <a:t>Center</a:t>
            </a:r>
            <a:r>
              <a:rPr lang="en-AU" sz="1800" dirty="0" smtClean="0">
                <a:hlinkClick r:id="rId2" action="ppaction://hlinkpres?slideindex=1&amp;slidetitle="/>
              </a:rPr>
              <a:t/>
            </a:r>
            <a:br>
              <a:rPr lang="en-AU" sz="1800" dirty="0" smtClean="0">
                <a:hlinkClick r:id="rId2" action="ppaction://hlinkpres?slideindex=1&amp;slidetitle="/>
              </a:rPr>
            </a:br>
            <a:r>
              <a:rPr lang="en-AU" sz="1800" dirty="0" smtClean="0">
                <a:hlinkClick r:id="rId2" action="ppaction://hlinkpres?slideindex=1&amp;slidetitle="/>
              </a:rPr>
              <a:t>https</a:t>
            </a:r>
            <a:r>
              <a:rPr lang="en-AU" sz="1800" dirty="0">
                <a:hlinkClick r:id="rId2" action="ppaction://hlinkpres?slideindex=1&amp;slidetitle="/>
              </a:rPr>
              <a:t>://schulzmuseum.org/</a:t>
            </a:r>
            <a:endParaRPr lang="en-AU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28800"/>
            <a:ext cx="5201920" cy="3901440"/>
          </a:xfrm>
        </p:spPr>
      </p:pic>
      <p:sp>
        <p:nvSpPr>
          <p:cNvPr id="5" name="TextBox 4"/>
          <p:cNvSpPr txBox="1"/>
          <p:nvPr/>
        </p:nvSpPr>
        <p:spPr>
          <a:xfrm>
            <a:off x="2051720" y="5805264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Tile mural </a:t>
            </a:r>
            <a:r>
              <a:rPr lang="en-AU" dirty="0">
                <a:solidFill>
                  <a:prstClr val="black"/>
                </a:solidFill>
              </a:rPr>
              <a:t>(7m x 6m) </a:t>
            </a:r>
            <a:r>
              <a:rPr lang="en-AU" dirty="0" smtClean="0"/>
              <a:t>by </a:t>
            </a:r>
            <a:r>
              <a:rPr lang="en-AU" dirty="0" err="1" smtClean="0"/>
              <a:t>Yoshiteru</a:t>
            </a:r>
            <a:r>
              <a:rPr lang="en-AU" dirty="0" smtClean="0"/>
              <a:t> </a:t>
            </a:r>
            <a:r>
              <a:rPr lang="en-AU" dirty="0" err="1" smtClean="0"/>
              <a:t>Otani</a:t>
            </a:r>
            <a:r>
              <a:rPr lang="en-AU" dirty="0" smtClean="0"/>
              <a:t>, made from 3588 Peanuts comic strip images printed on tiles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133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478280"/>
            <a:ext cx="5201920" cy="39014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11760" y="5733256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prstClr val="black"/>
                </a:solidFill>
              </a:rPr>
              <a:t>Paris Library, Utah</a:t>
            </a:r>
            <a:endParaRPr lang="en-A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20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Autofit/>
          </a:bodyPr>
          <a:lstStyle/>
          <a:p>
            <a:r>
              <a:rPr lang="en-AU" sz="3200" dirty="0">
                <a:solidFill>
                  <a:prstClr val="black"/>
                </a:solidFill>
              </a:rPr>
              <a:t>Libraries Linking Idaho</a:t>
            </a:r>
            <a:r>
              <a:rPr lang="en-AU" sz="3600" dirty="0" smtClean="0">
                <a:hlinkClick r:id="rId2" action="ppaction://hlinkfile"/>
              </a:rPr>
              <a:t/>
            </a:r>
            <a:br>
              <a:rPr lang="en-AU" sz="3600" dirty="0" smtClean="0">
                <a:hlinkClick r:id="rId2" action="ppaction://hlinkfile"/>
              </a:rPr>
            </a:br>
            <a:r>
              <a:rPr lang="en-AU" sz="2400" dirty="0" smtClean="0">
                <a:hlinkClick r:id="rId2" action="ppaction://hlinkfile"/>
              </a:rPr>
              <a:t>LiLI.org</a:t>
            </a:r>
            <a:r>
              <a:rPr lang="en-AU" sz="3600" dirty="0" smtClean="0"/>
              <a:t/>
            </a:r>
            <a:br>
              <a:rPr lang="en-AU" sz="3600" dirty="0" smtClean="0"/>
            </a:b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r>
              <a:rPr lang="en-AU" sz="2000" dirty="0" smtClean="0"/>
              <a:t>Free for all Idaho residents</a:t>
            </a:r>
          </a:p>
          <a:p>
            <a:r>
              <a:rPr lang="en-AU" sz="2000" dirty="0" smtClean="0"/>
              <a:t>Many resources available in Spanish</a:t>
            </a:r>
          </a:p>
          <a:p>
            <a:r>
              <a:rPr lang="en-AU" sz="2000" dirty="0" smtClean="0"/>
              <a:t>Provided by the Idaho Commission for Libraries</a:t>
            </a:r>
          </a:p>
          <a:p>
            <a:r>
              <a:rPr lang="en-AU" sz="2000" dirty="0" smtClean="0"/>
              <a:t>Databases include Academic Search Premier, World Book Online, </a:t>
            </a:r>
            <a:r>
              <a:rPr lang="en-AU" sz="2000" dirty="0" err="1" smtClean="0"/>
              <a:t>GreenFILE</a:t>
            </a:r>
            <a:r>
              <a:rPr lang="en-AU" sz="2000" dirty="0" smtClean="0"/>
              <a:t>, History Reference </a:t>
            </a:r>
            <a:r>
              <a:rPr lang="en-AU" sz="2000" dirty="0" err="1" smtClean="0"/>
              <a:t>Center</a:t>
            </a:r>
            <a:r>
              <a:rPr lang="en-AU" sz="2000" dirty="0" smtClean="0"/>
              <a:t>…..</a:t>
            </a:r>
          </a:p>
          <a:p>
            <a:r>
              <a:rPr lang="en-AU" sz="2000" dirty="0" err="1" smtClean="0"/>
              <a:t>LiLI</a:t>
            </a:r>
            <a:r>
              <a:rPr lang="en-AU" sz="2000" dirty="0" smtClean="0"/>
              <a:t> Unlimited </a:t>
            </a:r>
            <a:r>
              <a:rPr lang="en-AU" sz="2000" dirty="0" err="1" smtClean="0"/>
              <a:t>Catalog</a:t>
            </a:r>
            <a:r>
              <a:rPr lang="en-AU" sz="2000" dirty="0" smtClean="0"/>
              <a:t> – a </a:t>
            </a:r>
            <a:r>
              <a:rPr lang="en-AU" sz="2000" dirty="0" err="1" smtClean="0"/>
              <a:t>statewide</a:t>
            </a:r>
            <a:r>
              <a:rPr lang="en-AU" sz="2000" dirty="0" smtClean="0"/>
              <a:t> database to identify and locate materials in libraries throughout Idaho. Over 200 academic, public and school libraries participate; interlibrary loans available</a:t>
            </a:r>
            <a:endParaRPr lang="en-AU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229200"/>
            <a:ext cx="1714500" cy="1371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632"/>
            <a:ext cx="10668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6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/>
              <a:t>Library Reads</a:t>
            </a:r>
            <a:br>
              <a:rPr lang="en-AU" sz="3200" dirty="0"/>
            </a:br>
            <a:r>
              <a:rPr lang="en-AU" sz="1800" dirty="0">
                <a:hlinkClick r:id="rId2" action="ppaction://hlinkfile"/>
              </a:rPr>
              <a:t>http://libraryreads.org/</a:t>
            </a:r>
            <a:endParaRPr lang="en-AU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The </a:t>
            </a:r>
            <a:r>
              <a:rPr lang="en-AU" sz="2000" dirty="0">
                <a:solidFill>
                  <a:prstClr val="black"/>
                </a:solidFill>
                <a:ea typeface="+mj-ea"/>
                <a:cs typeface="+mj-cs"/>
              </a:rPr>
              <a:t>top 10 </a:t>
            </a:r>
            <a:r>
              <a:rPr lang="en-AU" sz="2000" u="sng" dirty="0" smtClean="0">
                <a:solidFill>
                  <a:prstClr val="black"/>
                </a:solidFill>
                <a:ea typeface="+mj-ea"/>
                <a:cs typeface="+mj-cs"/>
              </a:rPr>
              <a:t>adult</a:t>
            </a:r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 books </a:t>
            </a:r>
            <a:r>
              <a:rPr lang="en-AU" sz="2000" dirty="0">
                <a:solidFill>
                  <a:prstClr val="black"/>
                </a:solidFill>
                <a:ea typeface="+mj-ea"/>
                <a:cs typeface="+mj-cs"/>
              </a:rPr>
              <a:t>published this month that librarians across the country </a:t>
            </a:r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love</a:t>
            </a:r>
            <a:endParaRPr lang="en-AU" sz="2000" dirty="0">
              <a:solidFill>
                <a:prstClr val="black"/>
              </a:solidFill>
              <a:ea typeface="+mj-ea"/>
              <a:cs typeface="+mj-cs"/>
            </a:endParaRPr>
          </a:p>
          <a:p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Anyone who works in a US public library can contribute</a:t>
            </a:r>
          </a:p>
          <a:p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The 10 books that get the most votes go on the monthly list</a:t>
            </a:r>
          </a:p>
          <a:p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July 2014: </a:t>
            </a:r>
            <a:r>
              <a:rPr lang="en-AU" sz="2000" i="1" dirty="0" smtClean="0">
                <a:solidFill>
                  <a:prstClr val="black"/>
                </a:solidFill>
                <a:ea typeface="+mj-ea"/>
                <a:cs typeface="+mj-cs"/>
              </a:rPr>
              <a:t>The Queen of </a:t>
            </a:r>
            <a:r>
              <a:rPr lang="en-AU" sz="2000" i="1" dirty="0" err="1" smtClean="0">
                <a:solidFill>
                  <a:prstClr val="black"/>
                </a:solidFill>
                <a:ea typeface="+mj-ea"/>
                <a:cs typeface="+mj-cs"/>
              </a:rPr>
              <a:t>Tearling</a:t>
            </a:r>
            <a:r>
              <a:rPr lang="en-AU" sz="2000" i="1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by Erika Johansen. First in a </a:t>
            </a:r>
            <a:r>
              <a:rPr lang="en-AU" sz="2000" dirty="0" err="1" smtClean="0">
                <a:solidFill>
                  <a:prstClr val="black"/>
                </a:solidFill>
                <a:ea typeface="+mj-ea"/>
                <a:cs typeface="+mj-cs"/>
              </a:rPr>
              <a:t>triology</a:t>
            </a:r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 – “Magic, a princess and an evil queen – but also an apocalyptic twist”</a:t>
            </a:r>
            <a:endParaRPr lang="en-AU" sz="2000" dirty="0">
              <a:solidFill>
                <a:prstClr val="black"/>
              </a:solidFill>
              <a:ea typeface="+mj-ea"/>
              <a:cs typeface="+mj-cs"/>
            </a:endParaRPr>
          </a:p>
          <a:p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April 2014: </a:t>
            </a:r>
            <a:r>
              <a:rPr lang="en-AU" sz="2000" i="1" dirty="0" smtClean="0">
                <a:solidFill>
                  <a:prstClr val="black"/>
                </a:solidFill>
                <a:ea typeface="+mj-ea"/>
                <a:cs typeface="+mj-cs"/>
              </a:rPr>
              <a:t>The intern’s handbook </a:t>
            </a:r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by Shane Kuhn. “A twisting thriller about professional assassins….but funny and romantic and quirky too”</a:t>
            </a:r>
          </a:p>
          <a:p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Young adult / adult crossover titles can be included</a:t>
            </a:r>
          </a:p>
          <a:p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Indie NEXT List also has good reads each month – chosen by US </a:t>
            </a:r>
            <a:r>
              <a:rPr lang="en-AU" sz="2000" dirty="0">
                <a:solidFill>
                  <a:prstClr val="black"/>
                </a:solidFill>
                <a:ea typeface="+mj-ea"/>
                <a:cs typeface="+mj-cs"/>
              </a:rPr>
              <a:t>independent booksellers </a:t>
            </a:r>
            <a:r>
              <a:rPr lang="en-AU" sz="1600" dirty="0">
                <a:solidFill>
                  <a:prstClr val="black"/>
                </a:solidFill>
                <a:ea typeface="+mj-ea"/>
                <a:cs typeface="+mj-cs"/>
                <a:hlinkClick r:id="rId2" action="ppaction://hlinkfile"/>
              </a:rPr>
              <a:t>http://www.indiebound.org/indie-next-list</a:t>
            </a:r>
            <a:endParaRPr lang="en-AU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1656184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8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45762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Outdoor use area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79230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Buy an item to support the library via zazzle.com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8327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AU" sz="3200" dirty="0" smtClean="0"/>
              <a:t>Ernest Hemingway memorabilia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00113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Hemingway typewriter and bag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176" y="162880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1979712" y="587727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The library has a Regional History Department which has a large collection of Hemingway resources and  memorabilia.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0379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4038600" cy="3028950"/>
          </a:xfrm>
        </p:spPr>
      </p:pic>
      <p:sp>
        <p:nvSpPr>
          <p:cNvPr id="3" name="TextBox 2"/>
          <p:cNvSpPr txBox="1"/>
          <p:nvPr/>
        </p:nvSpPr>
        <p:spPr>
          <a:xfrm>
            <a:off x="2195736" y="5373216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Hemingway signature on luggage label</a:t>
            </a:r>
            <a:endParaRPr lang="en-AU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4038600" cy="3030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498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7344" y="1414944"/>
            <a:ext cx="5201920" cy="3901440"/>
          </a:xfrm>
        </p:spPr>
      </p:pic>
      <p:sp>
        <p:nvSpPr>
          <p:cNvPr id="5" name="TextBox 4"/>
          <p:cNvSpPr txBox="1"/>
          <p:nvPr/>
        </p:nvSpPr>
        <p:spPr>
          <a:xfrm>
            <a:off x="5652120" y="2204864"/>
            <a:ext cx="28803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During visits to Sun Valley and Ketchum from 1939 to 1961, Hemingway worked on novels and stories – including </a:t>
            </a:r>
            <a:r>
              <a:rPr lang="en-AU" sz="2000" i="1" dirty="0" smtClean="0"/>
              <a:t>For whom the bell tolls; The dangerous summer; A moveable feast; Islands in the stream </a:t>
            </a:r>
            <a:r>
              <a:rPr lang="en-AU" sz="2000" dirty="0" smtClean="0"/>
              <a:t>and </a:t>
            </a:r>
            <a:r>
              <a:rPr lang="en-AU" sz="2000" i="1" dirty="0" smtClean="0"/>
              <a:t>The Garden of Eden.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343259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79161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77544" y="1414944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82379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77544" y="146960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73523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77544" y="134293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58139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65685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1560" y="134293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52541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Sun Valley Inn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6084168" y="5373216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Hemingway in Sun Valley, 1939, writing </a:t>
            </a:r>
            <a:r>
              <a:rPr lang="en-AU" i="1" dirty="0" smtClean="0"/>
              <a:t>For whom the bell tolls</a:t>
            </a:r>
            <a:endParaRPr lang="en-AU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818" y="2060848"/>
            <a:ext cx="2247900" cy="3096344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84" y="2060848"/>
            <a:ext cx="3810000" cy="3133725"/>
          </a:xfrm>
        </p:spPr>
      </p:pic>
      <p:sp>
        <p:nvSpPr>
          <p:cNvPr id="13" name="TextBox 12"/>
          <p:cNvSpPr txBox="1"/>
          <p:nvPr/>
        </p:nvSpPr>
        <p:spPr>
          <a:xfrm>
            <a:off x="899592" y="566124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Sun Valley Inn, early 1940s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82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836712"/>
            <a:ext cx="5201920" cy="3901440"/>
          </a:xfrm>
        </p:spPr>
      </p:pic>
      <p:sp>
        <p:nvSpPr>
          <p:cNvPr id="2" name="TextBox 1"/>
          <p:cNvSpPr txBox="1"/>
          <p:nvPr/>
        </p:nvSpPr>
        <p:spPr>
          <a:xfrm>
            <a:off x="2771800" y="5373216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Ernest Hemingway and Gary Cooper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4443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61451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556792"/>
            <a:ext cx="3168352" cy="3068389"/>
          </a:xfrm>
        </p:spPr>
      </p:pic>
      <p:sp>
        <p:nvSpPr>
          <p:cNvPr id="5" name="TextBox 4"/>
          <p:cNvSpPr txBox="1"/>
          <p:nvPr/>
        </p:nvSpPr>
        <p:spPr>
          <a:xfrm>
            <a:off x="2987824" y="5013176"/>
            <a:ext cx="2952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Skiing filmmaker Warren Miller lived out of the back of a car in Sun Valley in the late 1940s.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276292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6854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en-AU" sz="2800" dirty="0" smtClean="0"/>
              <a:t>The Community Library - Ketchum, Sun Valley</a:t>
            </a:r>
            <a:r>
              <a:rPr lang="en-AU" sz="2800" dirty="0"/>
              <a:t>, Idaho</a:t>
            </a:r>
            <a:br>
              <a:rPr lang="en-AU" sz="2800" dirty="0"/>
            </a:br>
            <a:r>
              <a:rPr lang="en-AU" sz="2800" dirty="0" smtClean="0"/>
              <a:t/>
            </a:r>
            <a:br>
              <a:rPr lang="en-AU" sz="2800" dirty="0" smtClean="0"/>
            </a:br>
            <a:r>
              <a:rPr lang="en-AU" sz="2000" dirty="0" smtClean="0">
                <a:hlinkClick r:id="rId2" action="ppaction://hlinkfile"/>
              </a:rPr>
              <a:t>http</a:t>
            </a:r>
            <a:r>
              <a:rPr lang="en-AU" sz="2000" dirty="0">
                <a:hlinkClick r:id="rId2" action="ppaction://hlinkfile"/>
              </a:rPr>
              <a:t>://www.comlib.org</a:t>
            </a:r>
            <a:r>
              <a:rPr lang="en-AU" sz="2000" dirty="0" smtClean="0">
                <a:hlinkClick r:id="rId2" action="ppaction://hlinkfile"/>
              </a:rPr>
              <a:t>/</a:t>
            </a:r>
            <a:r>
              <a:rPr lang="en-AU" sz="2000" dirty="0" smtClean="0"/>
              <a:t/>
            </a:r>
            <a:br>
              <a:rPr lang="en-AU" sz="2000" dirty="0" smtClean="0"/>
            </a:br>
            <a:endParaRPr lang="en-AU" sz="2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75185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80728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3491880" y="5519370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Sun Valley Resort today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420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048" y="1340768"/>
            <a:ext cx="5201920" cy="3901440"/>
          </a:xfrm>
        </p:spPr>
      </p:pic>
      <p:sp>
        <p:nvSpPr>
          <p:cNvPr id="2" name="TextBox 1"/>
          <p:cNvSpPr txBox="1"/>
          <p:nvPr/>
        </p:nvSpPr>
        <p:spPr>
          <a:xfrm>
            <a:off x="2195736" y="5733256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err="1" smtClean="0"/>
              <a:t>Duchin</a:t>
            </a:r>
            <a:r>
              <a:rPr lang="en-AU" sz="2000" dirty="0" smtClean="0"/>
              <a:t> Room, Sun Valley Lodge – a favourite  of Hemingway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262648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99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0897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68760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44494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77544" y="1414944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56914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Hemingway Memorial, Ketchum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57523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92117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Sun Valley Visitor </a:t>
            </a:r>
            <a:r>
              <a:rPr lang="en-AU" sz="3200" dirty="0" err="1" smtClean="0"/>
              <a:t>Center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4" y="1196752"/>
            <a:ext cx="4572000" cy="3810000"/>
          </a:xfrm>
        </p:spPr>
      </p:pic>
      <p:sp>
        <p:nvSpPr>
          <p:cNvPr id="5" name="TextBox 4"/>
          <p:cNvSpPr txBox="1"/>
          <p:nvPr/>
        </p:nvSpPr>
        <p:spPr>
          <a:xfrm>
            <a:off x="2411760" y="5733256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smtClean="0"/>
              <a:t>Winner of American Architecture Award 2012. Designed by local architect Susan </a:t>
            </a:r>
            <a:r>
              <a:rPr lang="en-AU" sz="1600" dirty="0" err="1" smtClean="0"/>
              <a:t>Desko</a:t>
            </a:r>
            <a:r>
              <a:rPr lang="en-AU" sz="1600" dirty="0" smtClean="0"/>
              <a:t> and made with reclaimed local timber.</a:t>
            </a:r>
            <a:endParaRPr lang="en-AU" sz="1600" dirty="0"/>
          </a:p>
        </p:txBody>
      </p:sp>
    </p:spTree>
    <p:extLst>
      <p:ext uri="{BB962C8B-B14F-4D97-AF65-F5344CB8AC3E}">
        <p14:creationId xmlns:p14="http://schemas.microsoft.com/office/powerpoint/2010/main" val="16162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90872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1979712" y="5445224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Inside the Sun Valley Visitors </a:t>
            </a:r>
            <a:r>
              <a:rPr lang="en-AU" sz="2000" dirty="0" err="1" smtClean="0">
                <a:solidFill>
                  <a:prstClr val="black"/>
                </a:solidFill>
                <a:ea typeface="+mj-ea"/>
                <a:cs typeface="+mj-cs"/>
              </a:rPr>
              <a:t>Center</a:t>
            </a:r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 – a former bank </a:t>
            </a:r>
            <a:r>
              <a:rPr lang="en-AU" sz="2000" dirty="0">
                <a:solidFill>
                  <a:prstClr val="black"/>
                </a:solidFill>
                <a:ea typeface="+mj-ea"/>
                <a:cs typeface="+mj-cs"/>
              </a:rPr>
              <a:t>– </a:t>
            </a:r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now includes </a:t>
            </a:r>
            <a:r>
              <a:rPr lang="en-AU" sz="2000" dirty="0" smtClean="0">
                <a:solidFill>
                  <a:prstClr val="black"/>
                </a:solidFill>
              </a:rPr>
              <a:t>Starbucks. 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46188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96752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195736" y="5589240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Former bank vault celebrates Hemingway.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2824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052736"/>
            <a:ext cx="5201920" cy="3901440"/>
          </a:xfrm>
        </p:spPr>
      </p:pic>
      <p:sp>
        <p:nvSpPr>
          <p:cNvPr id="2" name="TextBox 1"/>
          <p:cNvSpPr txBox="1"/>
          <p:nvPr/>
        </p:nvSpPr>
        <p:spPr>
          <a:xfrm>
            <a:off x="2123728" y="5373216"/>
            <a:ext cx="475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Non-profit, privately funded, not supported by taxes, no fees or fines. Anybody from anywhere in the world can use the library!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323085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Sun Valley Opera House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2776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267744" y="5949280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One of the venues for the Sun Valley Film Festival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388324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Sawtooth Ranges, Stanley, Idaho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1587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94352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Stanley Community Library, </a:t>
            </a:r>
            <a:r>
              <a:rPr lang="en-AU" sz="3200" dirty="0"/>
              <a:t>Idaho</a:t>
            </a:r>
            <a:br>
              <a:rPr lang="en-AU" sz="3200" dirty="0"/>
            </a:br>
            <a:r>
              <a:rPr lang="en-AU" sz="1600" dirty="0">
                <a:hlinkClick r:id="rId2" action="ppaction://hlinkfile"/>
              </a:rPr>
              <a:t>http://www.ruralnetwork.net/~stanlib/</a:t>
            </a:r>
            <a:endParaRPr lang="en-AU" sz="16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060848"/>
            <a:ext cx="5112568" cy="3384376"/>
          </a:xfrm>
        </p:spPr>
      </p:pic>
    </p:spTree>
    <p:extLst>
      <p:ext uri="{BB962C8B-B14F-4D97-AF65-F5344CB8AC3E}">
        <p14:creationId xmlns:p14="http://schemas.microsoft.com/office/powerpoint/2010/main" val="20420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Began as Astronomy / Missing Civilizations Club in 1977</a:t>
            </a:r>
          </a:p>
          <a:p>
            <a:r>
              <a:rPr lang="en-AU" sz="2000" dirty="0" smtClean="0"/>
              <a:t>Stanley Community Volunteer Library formed 1979</a:t>
            </a:r>
          </a:p>
          <a:p>
            <a:r>
              <a:rPr lang="en-AU" sz="2000" dirty="0" smtClean="0"/>
              <a:t>Early funding was through donations and option tax money, using volunteers and assistance from the Idaho Commission for Libraries</a:t>
            </a:r>
          </a:p>
          <a:p>
            <a:r>
              <a:rPr lang="en-AU" sz="2000" dirty="0" smtClean="0"/>
              <a:t>In 1998, the community of Stanley voted to form a library taxing district</a:t>
            </a:r>
          </a:p>
          <a:p>
            <a:pPr lvl="0"/>
            <a:r>
              <a:rPr lang="en-AU" sz="2000" dirty="0">
                <a:solidFill>
                  <a:prstClr val="black"/>
                </a:solidFill>
              </a:rPr>
              <a:t>Moved to </a:t>
            </a:r>
            <a:r>
              <a:rPr lang="en-AU" sz="2000" dirty="0" smtClean="0">
                <a:solidFill>
                  <a:prstClr val="black"/>
                </a:solidFill>
              </a:rPr>
              <a:t>the new </a:t>
            </a:r>
            <a:r>
              <a:rPr lang="en-AU" sz="2000" dirty="0">
                <a:solidFill>
                  <a:prstClr val="black"/>
                </a:solidFill>
              </a:rPr>
              <a:t>building in January </a:t>
            </a:r>
            <a:r>
              <a:rPr lang="en-AU" sz="2000" dirty="0" smtClean="0">
                <a:solidFill>
                  <a:prstClr val="black"/>
                </a:solidFill>
              </a:rPr>
              <a:t>2013</a:t>
            </a:r>
            <a:endParaRPr lang="en-AU" sz="2000" dirty="0" smtClean="0"/>
          </a:p>
          <a:p>
            <a:r>
              <a:rPr lang="en-AU" sz="2000" dirty="0" smtClean="0"/>
              <a:t>Only private funding was used for the new library</a:t>
            </a:r>
            <a:r>
              <a:rPr lang="en-AU" sz="2000" dirty="0"/>
              <a:t> </a:t>
            </a:r>
            <a:r>
              <a:rPr lang="en-AU" sz="2000" dirty="0" smtClean="0"/>
              <a:t>- $392 000 was donated by 265 individual donors in 7 years (gifts of up to $84 000).Businesses and foundations gave $151 000. Other fundraising added $41000.</a:t>
            </a:r>
          </a:p>
          <a:p>
            <a:r>
              <a:rPr lang="en-AU" sz="2000" dirty="0" smtClean="0"/>
              <a:t>2012:  337 registered borrowers; 7241 visits; 3155 items circulated </a:t>
            </a:r>
            <a:endParaRPr lang="en-AU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32656"/>
            <a:ext cx="1440160" cy="10081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88640"/>
            <a:ext cx="1584176" cy="20162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5157192"/>
            <a:ext cx="2088232" cy="148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5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4038600" cy="3028950"/>
          </a:xfrm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2000" dirty="0" err="1" smtClean="0"/>
              <a:t>OverDrive</a:t>
            </a:r>
            <a:r>
              <a:rPr lang="en-AU" sz="2000" dirty="0" smtClean="0"/>
              <a:t> </a:t>
            </a:r>
            <a:r>
              <a:rPr lang="en-AU" sz="2000" dirty="0" err="1" smtClean="0"/>
              <a:t>ebooks</a:t>
            </a:r>
            <a:r>
              <a:rPr lang="en-AU" sz="2000" dirty="0" smtClean="0"/>
              <a:t> via Idaho Digital Consortium</a:t>
            </a:r>
          </a:p>
          <a:p>
            <a:r>
              <a:rPr lang="en-AU" sz="2000" dirty="0" smtClean="0"/>
              <a:t>Databases via </a:t>
            </a:r>
            <a:r>
              <a:rPr lang="en-AU" sz="2000" dirty="0" err="1" smtClean="0"/>
              <a:t>LiLI</a:t>
            </a:r>
            <a:r>
              <a:rPr lang="en-AU" sz="2000" dirty="0" smtClean="0"/>
              <a:t> (</a:t>
            </a:r>
            <a:r>
              <a:rPr lang="en-AU" sz="2000" dirty="0"/>
              <a:t>L</a:t>
            </a:r>
            <a:r>
              <a:rPr lang="en-AU" sz="2000" dirty="0" smtClean="0"/>
              <a:t>ibraries </a:t>
            </a:r>
            <a:r>
              <a:rPr lang="en-AU" sz="2000" dirty="0"/>
              <a:t>L</a:t>
            </a:r>
            <a:r>
              <a:rPr lang="en-AU" sz="2000" dirty="0" smtClean="0"/>
              <a:t>inking Idaho)</a:t>
            </a:r>
          </a:p>
          <a:p>
            <a:r>
              <a:rPr lang="en-AU" sz="2000" dirty="0" smtClean="0"/>
              <a:t>Library Consortium of Eastern Idaho - interlibrary loans</a:t>
            </a:r>
          </a:p>
          <a:p>
            <a:r>
              <a:rPr lang="en-AU" sz="2000" dirty="0" smtClean="0"/>
              <a:t>Idaho Commission for Libraries – public library statistics (school library data collection suspended in 2012)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429465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23267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52736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123728" y="5589240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Very old precious books were not weeded but are displayed on the top shelf (some from early 1800s).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289368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0872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123728" y="5229200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“Libraries are not made; they grow. Good as it is to inherit a library, it is better to collect one.”</a:t>
            </a:r>
          </a:p>
          <a:p>
            <a:r>
              <a:rPr lang="en-AU" dirty="0" smtClean="0"/>
              <a:t>- Augustine </a:t>
            </a:r>
            <a:r>
              <a:rPr lang="en-AU" dirty="0" err="1" smtClean="0"/>
              <a:t>Birrell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58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Juneau, Alaska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84784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411760" y="573325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Mendenhall Glacier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849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Gold Mine Thrift Shop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268760"/>
            <a:ext cx="4761200" cy="3384376"/>
          </a:xfrm>
        </p:spPr>
      </p:pic>
      <p:sp>
        <p:nvSpPr>
          <p:cNvPr id="3" name="TextBox 2"/>
          <p:cNvSpPr txBox="1"/>
          <p:nvPr/>
        </p:nvSpPr>
        <p:spPr>
          <a:xfrm>
            <a:off x="2267744" y="5085184"/>
            <a:ext cx="46085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Opened in 1955 by a a group of 17 women who raised funds and then opened a Community Library in the town in 1957, where it stayed until 1976. Profits from the shop still support the library.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251641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268760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76757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Juneau </a:t>
            </a:r>
            <a:r>
              <a:rPr lang="en-AU" sz="3200" dirty="0"/>
              <a:t>Public </a:t>
            </a:r>
            <a:r>
              <a:rPr lang="en-AU" sz="3200" dirty="0" smtClean="0"/>
              <a:t>Libraries</a:t>
            </a:r>
            <a:r>
              <a:rPr lang="en-AU" sz="3200" dirty="0"/>
              <a:t/>
            </a:r>
            <a:br>
              <a:rPr lang="en-AU" sz="3200" dirty="0"/>
            </a:br>
            <a:r>
              <a:rPr lang="en-AU" sz="1800" dirty="0">
                <a:hlinkClick r:id="rId2" action="ppaction://hlinkfile"/>
              </a:rPr>
              <a:t>http://www.juneau.org/library/</a:t>
            </a:r>
            <a:endParaRPr lang="en-AU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82233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4038600" cy="3028950"/>
          </a:xfrm>
        </p:spPr>
      </p:pic>
      <p:sp>
        <p:nvSpPr>
          <p:cNvPr id="3" name="TextBox 2"/>
          <p:cNvSpPr txBox="1"/>
          <p:nvPr/>
        </p:nvSpPr>
        <p:spPr>
          <a:xfrm>
            <a:off x="2339752" y="5661248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View from library window to cruise ships</a:t>
            </a:r>
            <a:endParaRPr lang="en-A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128" y="1772816"/>
            <a:ext cx="4038600" cy="3030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616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77544" y="134293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59350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b="1" dirty="0" err="1" smtClean="0"/>
              <a:t>ListenAlaska</a:t>
            </a:r>
            <a:r>
              <a:rPr lang="en-AU" sz="2000" b="1" dirty="0" smtClean="0"/>
              <a:t>+  </a:t>
            </a:r>
            <a:r>
              <a:rPr lang="en-AU" sz="2000" dirty="0" smtClean="0"/>
              <a:t>- </a:t>
            </a:r>
            <a:r>
              <a:rPr lang="en-AU" sz="2000" dirty="0" err="1" smtClean="0"/>
              <a:t>ebooks</a:t>
            </a:r>
            <a:r>
              <a:rPr lang="en-AU" sz="2000" dirty="0" smtClean="0"/>
              <a:t> and audiobooks via </a:t>
            </a:r>
            <a:r>
              <a:rPr lang="en-AU" sz="2000" dirty="0" err="1" smtClean="0"/>
              <a:t>OverDrive</a:t>
            </a:r>
            <a:endParaRPr lang="en-AU" sz="2000" dirty="0" smtClean="0"/>
          </a:p>
          <a:p>
            <a:r>
              <a:rPr lang="en-AU" sz="2000" b="1" dirty="0" err="1" smtClean="0"/>
              <a:t>Ebsco</a:t>
            </a:r>
            <a:r>
              <a:rPr lang="en-AU" sz="2000" b="1" dirty="0" smtClean="0"/>
              <a:t> </a:t>
            </a:r>
            <a:r>
              <a:rPr lang="en-AU" sz="2000" b="1" dirty="0" err="1" smtClean="0"/>
              <a:t>ebook</a:t>
            </a:r>
            <a:r>
              <a:rPr lang="en-AU" sz="2000" b="1" dirty="0" smtClean="0"/>
              <a:t> Collection </a:t>
            </a:r>
            <a:r>
              <a:rPr lang="en-AU" sz="2000" dirty="0" smtClean="0"/>
              <a:t>– non fiction</a:t>
            </a:r>
          </a:p>
          <a:p>
            <a:r>
              <a:rPr lang="en-AU" sz="2000" b="1" dirty="0" err="1" smtClean="0"/>
              <a:t>Freading</a:t>
            </a:r>
            <a:r>
              <a:rPr lang="en-AU" sz="2000" b="1" dirty="0" smtClean="0"/>
              <a:t> </a:t>
            </a:r>
            <a:r>
              <a:rPr lang="en-AU" sz="2000" b="1" dirty="0" err="1" smtClean="0"/>
              <a:t>Ebooks</a:t>
            </a:r>
            <a:r>
              <a:rPr lang="en-AU" sz="2000" dirty="0"/>
              <a:t> </a:t>
            </a:r>
            <a:r>
              <a:rPr lang="en-AU" sz="2000" dirty="0" smtClean="0"/>
              <a:t>– 20 000 titles always available; get 4 tokens per week for </a:t>
            </a:r>
            <a:r>
              <a:rPr lang="en-AU" sz="2000" dirty="0" err="1" smtClean="0"/>
              <a:t>ebooks</a:t>
            </a:r>
            <a:endParaRPr lang="en-AU" sz="2000" dirty="0" smtClean="0"/>
          </a:p>
          <a:p>
            <a:r>
              <a:rPr lang="en-AU" sz="2000" dirty="0" smtClean="0"/>
              <a:t>Research databases</a:t>
            </a:r>
          </a:p>
          <a:p>
            <a:r>
              <a:rPr lang="en-AU" sz="2000" dirty="0" smtClean="0"/>
              <a:t>Part of the Joint Library Consortium including Anchorage Public Libraries and the Alaska State Library</a:t>
            </a:r>
          </a:p>
          <a:p>
            <a:r>
              <a:rPr lang="en-AU" sz="2000" dirty="0" smtClean="0"/>
              <a:t>Juneau Rotary Clubs campaign 2014 – Opening Doors Through Literacy – aims to make Juneau the most literate town in America (read for pleasure daily for 20 minutes; read to a child for one hour per week; buy books for children; read and discuss news articles </a:t>
            </a:r>
            <a:r>
              <a:rPr lang="en-AU" sz="2000" dirty="0" err="1" smtClean="0"/>
              <a:t>etc</a:t>
            </a:r>
            <a:r>
              <a:rPr lang="en-AU" sz="2000" dirty="0" smtClean="0"/>
              <a:t>)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262897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044" y="90872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051720" y="5661248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prstClr val="black"/>
                </a:solidFill>
                <a:ea typeface="+mj-ea"/>
                <a:cs typeface="+mj-cs"/>
                <a:hlinkClick r:id="rId3"/>
              </a:rPr>
              <a:t>http://library.alaska.gov/dev/owl.html</a:t>
            </a:r>
            <a:r>
              <a:rPr lang="en-AU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en-AU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en-AU" dirty="0" smtClean="0">
                <a:solidFill>
                  <a:prstClr val="black"/>
                </a:solidFill>
                <a:ea typeface="+mj-ea"/>
                <a:cs typeface="+mj-cs"/>
              </a:rPr>
              <a:t>- designed </a:t>
            </a:r>
            <a:r>
              <a:rPr lang="en-AU" dirty="0">
                <a:solidFill>
                  <a:prstClr val="black"/>
                </a:solidFill>
                <a:ea typeface="+mj-ea"/>
                <a:cs typeface="+mj-cs"/>
              </a:rPr>
              <a:t>to improve the computing capabilities of Alaskan public libraries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600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1828502"/>
          </a:xfrm>
        </p:spPr>
        <p:txBody>
          <a:bodyPr>
            <a:normAutofit fontScale="90000"/>
          </a:bodyPr>
          <a:lstStyle/>
          <a:p>
            <a:r>
              <a:rPr lang="en-AU" sz="2000" dirty="0"/>
              <a:t/>
            </a:r>
            <a:br>
              <a:rPr lang="en-AU" sz="2000" dirty="0"/>
            </a:br>
            <a:r>
              <a:rPr lang="en-AU" sz="2000" dirty="0"/>
              <a:t>   </a:t>
            </a: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>
                <a:hlinkClick r:id="rId2" action="ppaction://hlinkpres?slideindex=1&amp;slidetitle="/>
              </a:rPr>
              <a:t>http</a:t>
            </a:r>
            <a:r>
              <a:rPr lang="en-AU" sz="2000" dirty="0">
                <a:hlinkClick r:id="rId2" action="ppaction://hlinkpres?slideindex=1&amp;slidetitle="/>
              </a:rPr>
              <a:t>://sled.alaska.edu</a:t>
            </a:r>
            <a:r>
              <a:rPr lang="en-AU" sz="2000" dirty="0" smtClean="0">
                <a:hlinkClick r:id="rId2" action="ppaction://hlinkpres?slideindex=1&amp;slidetitle="/>
              </a:rPr>
              <a:t>/</a:t>
            </a: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en-AU" sz="2000" dirty="0" smtClean="0"/>
              <a:t>                         </a:t>
            </a:r>
            <a:br>
              <a:rPr lang="en-AU" sz="2000" dirty="0" smtClean="0"/>
            </a:br>
            <a:endParaRPr lang="en-AU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r>
              <a:rPr lang="en-AU" sz="2000" dirty="0" smtClean="0"/>
              <a:t>Developed by the Alaska State Library and the University of Alaska libraries</a:t>
            </a:r>
          </a:p>
          <a:p>
            <a:endParaRPr lang="en-AU" dirty="0" smtClean="0"/>
          </a:p>
          <a:p>
            <a:r>
              <a:rPr lang="en-AU" sz="2000" dirty="0" smtClean="0"/>
              <a:t>Databases (login) and selected web resources 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AutoShape 2" descr="data:image/jpeg;base64,/9j/4AAQSkZJRgABAQAAAQABAAD/2wCEAAkGBxQSEhQUExQWFBUVGBsVGBgYGB0YGhoaHBwZHR0aHhocHCggHBwlHBocIjEhJSkrLi4uGB8zODMsNygtLiwBCgoKDg0OGxAQGywkICQ0LTI0LCwsLCwsLTQsNCwsLCwsLCwsLCwsLCwsLCwsLCwsLCwsLCwsLCwsLCwsLCwsLP/AABEIADsCWAMBIgACEQEDEQH/xAAcAAACAwEBAQEAAAAAAAAAAAAABAUGBwMCAQj/xABLEAACAQIDAwgFBwoFAQkAAAABAhEAAwQSIQUTMQYHIkFRYXGBFDKRodIXI0JSVKKxFTNVYnKCkpPR0yQ0U8Hw4RZDY4Oys8Li8f/EABkBAQEBAQEBAAAAAAAAAAAAAAABAgMEBf/EACcRAAICAgEEAgIDAQEAAAAAAAABAhIDETEEEyFRQbEUImGh8EIj/9oADAMBAAIRAxEAPwDcaKKiMZttbeLs4c/96jGf1pGUecN5xVjFy4Myko8kvRSTbUtjEDDz84U3gHdMR49fkado01yVNPgKWvYmHVe3j7DHvrteuBVJPVVeu3CxJPE11xY7cnLLkrwTWHxWZ2UcANP96aqAwN4LcWT6xy+2p+plhVlxTsvIUVn/ACn5zbVhmt4dBedTBYmLYI4gRq0d0Dvqqtzp42ZiyO7IfimrHBNrZJdRBPRtVFUfkBy1u4+49u5ZVci5y6E5eIABUyZOvX1GrByt2wcHhbl9QGZYyg8CSQNY8aw4NSr8m1ki42XBMUVQOQvLi/jsSbT2raotsuSuadCoA1Pf7qv9ScHF6ZYTUltBRRWacquce9hsVdsW7VpltkCWzSTlBPAxxMVYQc3pEnNQW2aXRWP/ACs4n/Qs/f8Aio+VjE9VizP7/wAVdPx5nP8AJxmwUUrcxWSybjxK287AaCQskVlN3naxJ9WxZUfrFm94K1iGOU+Dc8sYcmwUVjVvnYxc627B8mH/AM6sGxOdW05C4m0bM6Z1OdPPQED21p4Jr4MrqMb+TRaK8WbquoZSGVhIIMgg9YNe64nYKKKKAKKKKAKKjtobUyXFtJba7cZS+UEKAikAsWYxxIECTXvEYy4ttWFhmY+smdAV06yWg+Rq6JtD1FRewtrNiUW5uWt23UOjMymQeGikkadtedi7dTE70IrA2mjWBnXUK6/qsVaJ7KVZFJEtRUEm3bpvGz6K+cItw/OW4CsWUGc3ap0rtiNsMLz2bdhrrIquxDIoh80esR9U1asWRL0Ujc2kFvWbTKQbqswOhAKZSVPfB9xpTDco7T+laEDCkhyesAHpDulWHipqVZbImaKjk2sCcMpRgcQpYAx0YUNB79Y0pd9tsbt63bw9y7uWCOytbGpRH0DMCei4pViyJmioi7ygtjCviVDMqA5ljK4ZTDIQeDA6QabwOJuOTnstaA4EsjT/AAk00xtDlFJ7S2gLIQkE57iWhHUXMA+Fe9pYsWbVy6QSLaNcIHEhQTA9lNDaGaKi8dtjdixlttca+YRQVH0S5ksQOANGG20rW7zlHRrGYXEaMwIUPEgkGVIIIPXSrFkSlFQ2B2/na0r2Xtb8TaYlWDdHNHRY5Tl117DXTbe3UwzWVcM29bLp9BZALt+qCyjzq1e9EstbJWikdsbSGHQOVLlnW2FWASzkAakgDU1ywW1t41y21p7d22ocoxUyrZgpDKSCCVI7oqaetl2t6JOioZOUSNZs3FVi15xaW3oHDyQ6nWBkCsT3KamHaAT2a0aaCaZ9oqI2Lth8Qtu4MO6W7qC4rl0OjCR0Q06zTez9oC814AEbm6bRnrIVGkd0OPZRpoKSY5RUVjNrst7c27LXWCC4YZVABJH0iOsV2x21Fs21e4rBnIVbawzs5+gIME8dZiATMU0xZD9FI4PF3WnPYa3AkS6NJ+r0Tofd30ha27ca8bPorh1VXb5y3AViwBnNrqp07qVZLInaKh8VtsrduWksXLptKruVKCA+aIDMCT0TXW7ty2LFu8uZxdy7tVHScuJCgHge2YiDPClWLIk6Ki8Ntg71bV209l3BKSVZXjiAykwwGsHvia+Ybbtt8Tcw0FXtgEExD6AnL3jMJ8aVZbIlaKiG28gsXr+VstlnUjSTkMGPGmNo7UW0E6LO9wxbtrGZjEniQAANSSQBSrFkP0UpgcRced5aNqIiWVp/hOkd9cdrbU3LWkFtrj3mKIqlRqEZzJYgAZVNNfA38kjRUZgdsB7psvbezdC5wjwcyzBZWUlWAJE6yJGmteLu2SXdLNl726OVyCqgNE5QWIzMAdY0HbNKsWRLUVH2ds2mw5xGYi2oYtIIKlSQyleOYEER20t+XSuQ3rFyzbuMFV2KmC2ihwrEpJgdxIBilWLImaKi8ftYpeWyll7rshu9FlUBVYKdWYaywrmeUNvcJfCvla4LTAiGRi+7OYdzdnlSrJZExRUYdtJ6WMLDZzb3ub6PGMn7UAnwFfcPtlGs3b2q27TXAWPWLRIZh3SpHlSrLZElRUVs3bIv4dryW3lc4NowHDISCvGJ094r4m3rbrhjbBf0nVAOIWJZmngF4HvIHXSrJZEtRRRUNBWQ8vcZnxzwfzeVAR1ECTHmfdWus0Ak9WtZdtCzs/Eu1xcQ1p3JY5gYJJkmCPwMV7Oj8ScmjxdbtxUUyuWtp3ReW+XLXFYNmJkmOo90aVfdj7ctY+/cVs9m6ViyyuVbKNSIBylgZbUGRp1VU22HZJhMXbc9QCMSfZpVe5Rpew4BTMon86pjKOrUaqe/2TXq6iOOULNcfweTp5ZI5FFPn+S7/wDbx1c4XF293esKxuN9F8gJzqF4SvSiOup+2zuAQygEAggToeHGsIsYvoEFRDkLcvMC7AMeCnq6KnTiYNXXm/xl3f8AQzNhVti0XYagqCw4EwczkR9WK8mHJrUUj2Zse9ybNHtWgpnUt2nj/wBK9c4O02s7OuuhhnCoCOrOQCfZNcxiUP0l9td9pbOXHYK5YDCfonjDA5lnu6vCa3mXlSl8GML8OMflGT83mxLeMxgt3fUVGuFZjNlKgLI1+lOnUK2kcncIFy+jWcsRG7X+lYEDiMDiPpWb1o/87mUjyNanyT5ybd8raxIFm6dAw/NsfP1D46d9Zzxk/wBlwa6eUF+suS17G2Bh8Ibm4ti3vCCwBJGnZJ0HcNKqPPNjMuFtW+u5dk+CAn8StaDWQc8+LzYmzb+pbLfxn/61xw7lkWztn1HG0h7mUwv+Zu/sWx72P4itRqmc02E3ez1bru3HuH3KPcoq51Mz3NmsK1BBX5wxV30rGMRrv78Dwd4X3EVvvKTGbnCX7n1LbEeMGPfX562NjfR71q7lD7pg4UmASOGvcYPlXbpl4bOHVPykb2vI/Ax/lLB/8tf6V9XkjgQQRhLAI1Hza/0qgfK5d+y2/wCY3w1aOQfLG5tB7oayttbaqZDFpLEwNQOoH3VzlDLFbf2dI5MUnpfQ7zjYzdbOxB62UWx++wU+4k+VZjzWbNW/jodQ6JbZyGEiZVRx/anyq4c8+Ly4azb/ANS5m8kH9WFJcymD0xN3tKWx5Sx/Eeytw/XC2Yn+2ZIv1/YGFcZWw9ojhGRf6VlvORyKTCAYjDgi0WyshJOQmYIJ1ynhB4Eitkqsc5Mfk7ET2LHjmWPfXLFNqSOubHFxZUeZzbjZnwjGVy7y2PqkHpjwMg+3trVawnmtB/KVmPq3J8Mjf7xW7VrqFqZnpm3AKKKK4HoCiiigIHlGmGLIbt44e8oJt3FbKwB4gdTgwOgQZjhTWw8RcuYRGvD5woZ6OUniAxX6JIgx1TUmRX2tb8aM687KjgcS9rY9nIDvWsW7SCNRccBF07iZ8q84LA3cHiMLmyG29r0Q5FYRkBa2zEkzwZZ7Xq4RRVvySnH8EHYU/lK6YMejWhPV+cu1GY1rYx983b72AbNnKVbJmg3Z4gzGntq318iikKld5VPls2MSk3PR7iXOjqWRgUbx6L5v3RUFjdmPb9GsQScZaWzeIGkrcF24T3Mr3RWgUUU9EcNkLtVf8ZgtNBvv/bpHZ+07VnE48XbioTetsFJ6TD0ewJVeLCQRoOqrRXzLUUjTRSsbYf8AJ2PuFWT0h3uqhEMFhEWRxBITNHVmqf2LeslmFvEtfMAkM4aAOsQBHGpevkVXLaIo6ZBcsHC27DHQLibLE9gDak91etuY63ewWL3Ti5Fm4Dl11KNpU5XyKilwVx5Knt3KBs43HNpAxzPmyZfmW+l1SdPOvOzR/htoKhZ7XTNu4w6VybQLS0S8NKhuwR1VbiK+1b+CU87KdszCtau7Pe473Ve1kUOB80+7BBGUAaqGTpSdRB1MmOwF3GXsZlKLbFv0RS6sTqMzspBEdIqJ11tirjRS/nYouCnY6++IwGGLZlub6yjwNVdbgViARHEE6jhUhsSwbWLxKOzXHZLdxbresUlxu9AF6LAnQD84Jqw0Ut40Kedlb2dgFG0cQ0GAiOv1Q93MLjDvYW0nz7TNhveq3ga90VlvZpLRT+Ql20LGFX0hzc3CKbLPoCEEjLEjLB06opjYm0rVq9jVuXFRmxRKhjBINqyAR2iQR5VZ4oitOW2zKjrRVNrsgx5Ny81gejqAytlk520kgzTW1nC+h4hc121aY5mEucrIU3kAS0GJgdZNWGK+1LCongtqWbxItXEuECTlMx4xwPcajsKp/KV8wY9Gsier179TgFfam9F1vRUMds+5dxWO3d25aO5sgZQMrGLuhJEx1dEg616a4Nxs7ELbK2rMF7agsbataKcOJyMdeuATVtorVyU/39lcxmKTFYjCiwd4tm4b1y4uqqN3cQLm4ZiX4dimaSvbMe7exjW+jet3bV2yx4ZhaAIParAlT491W8CvtL64FN8lFs3Dc2VjGyMpd77ZGBDAluEdx0qY2q26xGFxDAm0tu5ZcgE7svu2VyAJy/N5SeqRViopcU8CuC2javTuri3IiSpDAT3jSoflNeW3iMA7sERb1zMzGFE4e8BJOgkkDxIqwgUETWU9M01tFfTEDE4y09oE27CXM1yCFZnygIpPraAkkaDTtrlsjH28LvrV9t2wu3LiltBcV2LgqfpHWCo1BFWavhFW3wSvyU87Puvgr7C2wa5iDiltHRii3FYKR1MypMdrRTO3dp28VY3Ng57l5kGUAzbAZWZnH0MoBPSjWAKtFfIq3JQrW1MG9zHoFuXLX+FudNApP5y3p0lI7+3SuWAwW+2Zcs5clwC6h4/nVdvnOkSZZwH1J9arXRS/gU87KA+JcYcbRyNn3+8yQc2Td7jJHZm6Xmakdo4F0weFwSavdKo5IkQo3l1mjqJBHeXq3UVb/wC+iU/32VrYq3LOMvW7mUjEKMQpRSFzLFtxqTrAtnj/AL195OYFUxeNIBAW4q254Krol1wvcbjsT3+FWSis2LQKKKKybInlZit1g77cDkKjxboj8axQCtS5zsRlwir9e4o8gGb8QKpGx9nCM7iZ4A9nbX1uhj/579nyOvlvJr0hvZeC3a6+seJ/2pxlBEESDoQaUbZqfRLp+yxFA2cOu5dPi/8ASvaeErPKLkyi9KyY1zGySYY9eXrBI0/pUzyI2kLVrFwgtOLwublpEKwVQik8WOUgeVSlnConqqJ7eJ9proqAMHgZxwaBI868s+ki3aPg9cOrko1n5LO1sHiAfKpDYhCsygASJ9n/AO1A4TaQbRtD29X/AEqWwb5XU9/46V58sJKLTO+GcbKSHNu8n8PjEy37YaODDRl8GGo8OFYbyx5ONgcQbROdGGZG7VOkEdoOlfoVjAk6AVhHOLtoYzGHddJLYFpCNcxnUjtljA7Y764dM5b18Hp6mMa7+TTebLajYjAoXJLW2Nok8SFgj7pA8qyvnFxe82jiTOisEHgqqD96T51rvIbZJweBtpc0aDcudxbUjyEDyrCmxIvYjeXDC3LudidYVmk8OwGtYUryaMZm+3GLP0FyVwm5weGtnQraSf2ioLe8mpWqqvODs8ab/h/4dz4a92+X+AYhRfksQAN2/E6D6Nedwm3vTPSpwS1tCnOzi8mz3XruuieQbMfcsedUXms2DaxV69v7YuJbQaGYzMdDoexW9tTfPXjP8tZH69w+UKPxb2UjzacpcJgrN0X7hW5ccGBbduiAANVUjjNeiCaw+OWeebTzeeEXz/sLs/7Mntb4qk9kbEsYUMLFsWw0FonWOHE1BfKRs7/Wb+Vd+CpHYfK3C4y4bdi4XYLnINt10BAmWUDiRXnksmvOzvF49+Nf0ZzzzYvNirVv/TtT5uf6KKuHNPhN3s9GPG67v78o9yg+dZfzhY3e7QxLdStux4IAp94Ptrb+TeE3OEw9v6tpAfGBPvrtl/XFFHHF+2WTJOs255NtAWreFU9J2Fxx2IJyg+La/u1NcsOXdnCKUtlbt/gFBlVPa5HDw4nu41lGy9l4naeIMS7Mc1y43qqO0nw4KOzSphx/9y4NZ8m1SPLLZzM7LLXb2II6KLu1PazatHgAP4hWtVH7B2TbwlhLNv1UGpPFieLHvJqQrllneWzrihSOgoorjisWlpc1x1RR1sQB765nQ7UVnu2+Wr4p/RdmAvcfoteghUB4svh9Y6dk1fsNayIqzOVQs9sCK1KDivJiM1J+DpRXB8RFxUj1lZp7ApUe8tSeH2uHYrlIO9NvjxADnP4HIw8qKLZXJIk6KQtbQzXntDJ0IB6fT1UNIWOHSAma+DaJJDZfm2fdhp1mcs5Y9XNpx76VYsiQoqOu7Ti9ugAfVB6XS6U6hY1AABJnrr7f2mEuMhBhUzz2mQMoHbqPaKUYuiQoqP8Ayj8wt3L0nUFUniW4CffPYDXrF45ltLcRQ2bJoSR65AHAHrYUqxZD1FLekEOiEDMysxgyAFyjs11YVwXaJJU5fm2fdhp1mSJyx6pIjj30qxZEhRUZitrhHuJlJy284M+s31PHVT+93VJExqaji0VSTPtFR2ydp74E5QBlVgVbMOlPRJjRxGo7xRs/ae9tG6ApEZgEbM3CYIgQ0Rp31XBoimmSNFIpj/md6QDMZQjZpkgASQNZMV7sYs5nV1ClFD6HMIObrIGvRPVSrFkN0UnhsdnNsZYL294dfV9XT73urlgdqby4VAEDPqGkjI2XpCOiTxGvAGlWLIkaKUwmJa5DBQLZ4EnpEdRyxEHq14V4wGP3rOBlhSy6NLSGI1WNAYPXSrFkPUUps/Fm6GMAAErEywImQwjonhprxrxtDH7tradCXmM7ZBpHcZJJGlKvehZa2PUUpexTZsiKGYKGaWygAyAJg6mD7K4YnawW3acR87EZ2ygAqX1OvUI8TRRbDkkSVFc8NdzorQVzAGDxEjga+Yq+EUsdY6usngAO8mB51NedF342daKj32llw++IA0Gk6BiQsTHCTxotbSm0HyyWbIoBkMZgEGPVPGY4VaslkSFFJpjSBczgKbYzGDIIgkEGB2Hq6q9WMXmZViCbYuHXhJgD3H2VKstkNUUlgMS7l8yqoVishiZIjtUaakeVO0a0E9hRSeCxwuM6gQFiDPrCSJ7ukpHsNcMHtYXCAFIJuMnH6IDMH8CAPb3Vasl0SdFRzbRIY9AZBcW1mza5myicsRGZo49Rp3EXQisx4KCx8hNRxaKpJnSiozB7TNy1ccICUGgVswY5ZgGBqOB76awOL3oLKOgfVb6w7fCdB2xVcWuSKSfAzRSeMxwtuixJYgHX1QSFB/iIEePZXU4j50W4+iXJ7NQAPOT/AA1NMtkd6KTxWOCXESJzHUz6oMgHzOnka+3cWRdW2ANRmljEidQuhzEcSNOIpViyG6Kj7m0vnjZVczgK3GIBJknuAjxLDvNdL2PC3UtRObiZ9XRio75yt7KtWSyHKKjcbtYW3dCpOW2bgM8W6XQ8YE13xGMK3EtwJcEyTA0iQuhloMxpoKVYshuiiismimcr+RN3HXt56WbSBQq290WA7TO8Ekk9nCKhvkuvfpBv5Tf3q0yiusc84rSZxlgxye2jNPkuvfpBv5Tf3qPkuvfpBv5Tf3q0uir+Rk9k/GxevszT5Lr36Qb+U396j5Lr36Qb+U396tLop+Rk9j8bF6+zNPkuvfpBv5Tf3q9jm0xA4bSf+W39+tIop+Rk9/Q/Hx+vszpuba+4K3dpXXQ8VyNr7bpHuqf5OchsLg2DqpuXBwe4ZI8ANAe+JqzUVl5Zta2bWKCe9HDHYbe23tyVzqUkcRIiRPXVB+STD/aL/wBz4K0WipGco8MsscZcozv5JMP9ov8A3Pgo+STD/aL/ANz4K0Sitd6fsz2Mfozoc0WGHC/e+58Fffkkw/2i/wDc+CtEop3p+x2Mfozv5JMP9ov/AHPgoHNLh/tF/wC58NaJRTvT9jsY/RnfySYf7Rf+58FffknsfacR9z4a0Oinen7HYx+jOhzR4f8A17/3PgronNVZGgxWIA7io/Ba0Ginen7HYx+igfJba+14n+Jfho+S219rxP8AEvw1f6Knen7HZh6KB8ltr7Xif4l+GmMPzYYMEG6168R9d4/9MH31d6Kd2fsdmHoU2Zsyzh0yWba217FET3k8Se803RRXPezqlo5bgZ8/Xly+Uz/zwpazstFa24nNbQoO+es9/H+I09RVsyVRyw9gJmj6TFj4n/keVL2dmqpHSYqpLKhiFJnXhJiTEkxPhDtFNsVQp6AufPrmz7ye/Jkjwj314vbLRnzkmcxbj1lQvugEd4Bp6irZkqhJ9mIwthhmW2uVVOo4AZvECR5mva4FQltJMW8pHfl4T7j5U1RUsxVHI2Bnz9YUr5Egn8B7KXs7OCkdJiqksiGIUme6TxMSTE+FO0U2y6Qjf2WjmTM71b3H6SgLHhAim79vMrLJGYESOOoivdFNsaQrbwCqLgWQHGsdXRCyPID2V9sYYqmTeNoIDQsgDhplj2imaKbYqhMbPXdlJOrZy2k5s2bNwic2sRFerWCAD5iXLiGYxJEEAaAAASeHaaaopZiqFcJgwhJLM5gLLRoomBoAOuvmDwC2zKz6oQz1wSZPfLH203RSzFULYPCbvQOxQaKpiFHYDEwOGpr5gsIbalc7MOqQukkk8BrqeumqKbY0hfCYXIWJYszRLGBMCBoABXs2Bnz9YUqPAkE/gPZXWim2NIUxGBDMWDMmZQrZY6QExxBg6nUQdfCPmI2cjgAjoqjWwBwAYAe0AQPE05RSzFUcVtEMOl0QsR2nTUnwHvPdHnF4RbmUPqqnNl6ieqe2OPjHZTFFNsaQj+TFFsW1YqFbOIjTpZgNREA/hXr8nrkCAsIbOG0zZ5LFuEaknSI1pyirZkqhRcAuR1Ylt5OdjxMjL1AAaaaV7wuEyEksXZoBZomBMCAAIEn2mmKKlmWqFVwpVMqMVlixPE9JizDzkjurveTMpAJWQRI4jvHfXuimxoTwmzbdok21ySoSBwhZg+OtfMPsxEZHEylvdeIEQT3jX2mnaKtmSqEbWzQDq7MA5uBTEBiSZ0EmCdJPZ2CmMXhxcRkJIDArI4612oqWfJargWw+Eyh+kSXMsxiSYC8AIEAAcOquti0EVVHBQFHgBFdKKNsJJCN/ZaOxdtWzKwbrXIQQo7BMn9410OE+d3gciQqlYEEKWI4iR6x4U1RSzJVCNzZaMxc6uWVg2kjLEKD1Lpw/WPbXW7hMzqxYkKcyrpAaCJmJ4E9dM0Usy1QoMAufPJzZ88+KhMv7MAeYrx+S0z7zi+fPm0nhGWfq5dIp6irZkqhHE7LS5OadXW5PYVAEeBAIP7RrriMJnZSzHKpDBdIzAyDMZvf1UzRUsy1QUUUVC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4" descr="data:image/jpeg;base64,/9j/4AAQSkZJRgABAQAAAQABAAD/2wCEAAkGBxQSEhQUExQWFBUVGBsVGBgYGB0YGhoaHBwZHR0aHhocHCggHBwlHBocIjEhJSkrLi4uGB8zODMsNygtLiwBCgoKDg0OGxAQGywkICQ0LTI0LCwsLCwsLTQsNCwsLCwsLCwsLCwsLCwsLCwsLCwsLCwsLCwsLCwsLCwsLCwsLP/AABEIADsCWAMBIgACEQEDEQH/xAAcAAACAwEBAQEAAAAAAAAAAAAABAUGBwMCAQj/xABLEAACAQIDAwgFBwoFAQkAAAABAhEAAwQSIQUTMQYHIkFRYXGBFDKRodIXI0JSVKKxFTNVYnKCkpPR0yQ0U8Hw4RZDY4Oys8Li8f/EABkBAQEBAQEBAAAAAAAAAAAAAAABAgMEBf/EACcRAAICAgEEAgIDAQEAAAAAAAABAhIDETEEEyFRQbEUImGh8EIj/9oADAMBAAIRAxEAPwDcaKKiMZttbeLs4c/96jGf1pGUecN5xVjFy4Myko8kvRSTbUtjEDDz84U3gHdMR49fkado01yVNPgKWvYmHVe3j7DHvrteuBVJPVVeu3CxJPE11xY7cnLLkrwTWHxWZ2UcANP96aqAwN4LcWT6xy+2p+plhVlxTsvIUVn/ACn5zbVhmt4dBedTBYmLYI4gRq0d0Dvqqtzp42ZiyO7IfimrHBNrZJdRBPRtVFUfkBy1u4+49u5ZVci5y6E5eIABUyZOvX1GrByt2wcHhbl9QGZYyg8CSQNY8aw4NSr8m1ki42XBMUVQOQvLi/jsSbT2raotsuSuadCoA1Pf7qv9ScHF6ZYTUltBRRWacquce9hsVdsW7VpltkCWzSTlBPAxxMVYQc3pEnNQW2aXRWP/ACs4n/Qs/f8Aio+VjE9VizP7/wAVdPx5nP8AJxmwUUrcxWSybjxK287AaCQskVlN3naxJ9WxZUfrFm94K1iGOU+Dc8sYcmwUVjVvnYxc627B8mH/AM6sGxOdW05C4m0bM6Z1OdPPQED21p4Jr4MrqMb+TRaK8WbquoZSGVhIIMgg9YNe64nYKKKKAKKKKAKKjtobUyXFtJba7cZS+UEKAikAsWYxxIECTXvEYy4ttWFhmY+smdAV06yWg+Rq6JtD1FRewtrNiUW5uWt23UOjMymQeGikkadtedi7dTE70IrA2mjWBnXUK6/qsVaJ7KVZFJEtRUEm3bpvGz6K+cItw/OW4CsWUGc3ap0rtiNsMLz2bdhrrIquxDIoh80esR9U1asWRL0Ujc2kFvWbTKQbqswOhAKZSVPfB9xpTDco7T+laEDCkhyesAHpDulWHipqVZbImaKjk2sCcMpRgcQpYAx0YUNB79Y0pd9tsbt63bw9y7uWCOytbGpRH0DMCei4pViyJmioi7ygtjCviVDMqA5ljK4ZTDIQeDA6QabwOJuOTnstaA4EsjT/AAk00xtDlFJ7S2gLIQkE57iWhHUXMA+Fe9pYsWbVy6QSLaNcIHEhQTA9lNDaGaKi8dtjdixlttca+YRQVH0S5ksQOANGG20rW7zlHRrGYXEaMwIUPEgkGVIIIPXSrFkSlFQ2B2/na0r2Xtb8TaYlWDdHNHRY5Tl117DXTbe3UwzWVcM29bLp9BZALt+qCyjzq1e9EstbJWikdsbSGHQOVLlnW2FWASzkAakgDU1ywW1t41y21p7d22ocoxUyrZgpDKSCCVI7oqaetl2t6JOioZOUSNZs3FVi15xaW3oHDyQ6nWBkCsT3KamHaAT2a0aaCaZ9oqI2Lth8Qtu4MO6W7qC4rl0OjCR0Q06zTez9oC814AEbm6bRnrIVGkd0OPZRpoKSY5RUVjNrst7c27LXWCC4YZVABJH0iOsV2x21Fs21e4rBnIVbawzs5+gIME8dZiATMU0xZD9FI4PF3WnPYa3AkS6NJ+r0Tofd30ha27ca8bPorh1VXb5y3AViwBnNrqp07qVZLInaKh8VtsrduWksXLptKruVKCA+aIDMCT0TXW7ty2LFu8uZxdy7tVHScuJCgHge2YiDPClWLIk6Ki8Ntg71bV209l3BKSVZXjiAykwwGsHvia+Ybbtt8Tcw0FXtgEExD6AnL3jMJ8aVZbIlaKiG28gsXr+VstlnUjSTkMGPGmNo7UW0E6LO9wxbtrGZjEniQAANSSQBSrFkP0UpgcRced5aNqIiWVp/hOkd9cdrbU3LWkFtrj3mKIqlRqEZzJYgAZVNNfA38kjRUZgdsB7psvbezdC5wjwcyzBZWUlWAJE6yJGmteLu2SXdLNl726OVyCqgNE5QWIzMAdY0HbNKsWRLUVH2ds2mw5xGYi2oYtIIKlSQyleOYEER20t+XSuQ3rFyzbuMFV2KmC2ihwrEpJgdxIBilWLImaKi8ftYpeWyll7rshu9FlUBVYKdWYaywrmeUNvcJfCvla4LTAiGRi+7OYdzdnlSrJZExRUYdtJ6WMLDZzb3ub6PGMn7UAnwFfcPtlGs3b2q27TXAWPWLRIZh3SpHlSrLZElRUVs3bIv4dryW3lc4NowHDISCvGJ094r4m3rbrhjbBf0nVAOIWJZmngF4HvIHXSrJZEtRRRUNBWQ8vcZnxzwfzeVAR1ECTHmfdWus0Ak9WtZdtCzs/Eu1xcQ1p3JY5gYJJkmCPwMV7Oj8ScmjxdbtxUUyuWtp3ReW+XLXFYNmJkmOo90aVfdj7ctY+/cVs9m6ViyyuVbKNSIBylgZbUGRp1VU22HZJhMXbc9QCMSfZpVe5Rpew4BTMon86pjKOrUaqe/2TXq6iOOULNcfweTp5ZI5FFPn+S7/wDbx1c4XF293esKxuN9F8gJzqF4SvSiOup+2zuAQygEAggToeHGsIsYvoEFRDkLcvMC7AMeCnq6KnTiYNXXm/xl3f8AQzNhVti0XYagqCw4EwczkR9WK8mHJrUUj2Zse9ybNHtWgpnUt2nj/wBK9c4O02s7OuuhhnCoCOrOQCfZNcxiUP0l9td9pbOXHYK5YDCfonjDA5lnu6vCa3mXlSl8GML8OMflGT83mxLeMxgt3fUVGuFZjNlKgLI1+lOnUK2kcncIFy+jWcsRG7X+lYEDiMDiPpWb1o/87mUjyNanyT5ybd8raxIFm6dAw/NsfP1D46d9Zzxk/wBlwa6eUF+suS17G2Bh8Ibm4ti3vCCwBJGnZJ0HcNKqPPNjMuFtW+u5dk+CAn8StaDWQc8+LzYmzb+pbLfxn/61xw7lkWztn1HG0h7mUwv+Zu/sWx72P4itRqmc02E3ez1bru3HuH3KPcoq51Mz3NmsK1BBX5wxV30rGMRrv78Dwd4X3EVvvKTGbnCX7n1LbEeMGPfX562NjfR71q7lD7pg4UmASOGvcYPlXbpl4bOHVPykb2vI/Ax/lLB/8tf6V9XkjgQQRhLAI1Hza/0qgfK5d+y2/wCY3w1aOQfLG5tB7oayttbaqZDFpLEwNQOoH3VzlDLFbf2dI5MUnpfQ7zjYzdbOxB62UWx++wU+4k+VZjzWbNW/jodQ6JbZyGEiZVRx/anyq4c8+Ly4azb/ANS5m8kH9WFJcymD0xN3tKWx5Sx/Eeytw/XC2Yn+2ZIv1/YGFcZWw9ojhGRf6VlvORyKTCAYjDgi0WyshJOQmYIJ1ynhB4Eitkqsc5Mfk7ET2LHjmWPfXLFNqSOubHFxZUeZzbjZnwjGVy7y2PqkHpjwMg+3trVawnmtB/KVmPq3J8Mjf7xW7VrqFqZnpm3AKKKK4HoCiiigIHlGmGLIbt44e8oJt3FbKwB4gdTgwOgQZjhTWw8RcuYRGvD5woZ6OUniAxX6JIgx1TUmRX2tb8aM687KjgcS9rY9nIDvWsW7SCNRccBF07iZ8q84LA3cHiMLmyG29r0Q5FYRkBa2zEkzwZZ7Xq4RRVvySnH8EHYU/lK6YMejWhPV+cu1GY1rYx983b72AbNnKVbJmg3Z4gzGntq318iikKld5VPls2MSk3PR7iXOjqWRgUbx6L5v3RUFjdmPb9GsQScZaWzeIGkrcF24T3Mr3RWgUUU9EcNkLtVf8ZgtNBvv/bpHZ+07VnE48XbioTetsFJ6TD0ewJVeLCQRoOqrRXzLUUjTRSsbYf8AJ2PuFWT0h3uqhEMFhEWRxBITNHVmqf2LeslmFvEtfMAkM4aAOsQBHGpevkVXLaIo6ZBcsHC27DHQLibLE9gDak91etuY63ewWL3Ti5Fm4Dl11KNpU5XyKilwVx5Knt3KBs43HNpAxzPmyZfmW+l1SdPOvOzR/htoKhZ7XTNu4w6VybQLS0S8NKhuwR1VbiK+1b+CU87KdszCtau7Pe473Ve1kUOB80+7BBGUAaqGTpSdRB1MmOwF3GXsZlKLbFv0RS6sTqMzspBEdIqJ11tirjRS/nYouCnY6++IwGGLZlub6yjwNVdbgViARHEE6jhUhsSwbWLxKOzXHZLdxbresUlxu9AF6LAnQD84Jqw0Ut40Kedlb2dgFG0cQ0GAiOv1Q93MLjDvYW0nz7TNhveq3ga90VlvZpLRT+Ql20LGFX0hzc3CKbLPoCEEjLEjLB06opjYm0rVq9jVuXFRmxRKhjBINqyAR2iQR5VZ4oitOW2zKjrRVNrsgx5Ny81gejqAytlk520kgzTW1nC+h4hc121aY5mEucrIU3kAS0GJgdZNWGK+1LCongtqWbxItXEuECTlMx4xwPcajsKp/KV8wY9Gsier179TgFfam9F1vRUMds+5dxWO3d25aO5sgZQMrGLuhJEx1dEg616a4Nxs7ELbK2rMF7agsbataKcOJyMdeuATVtorVyU/39lcxmKTFYjCiwd4tm4b1y4uqqN3cQLm4ZiX4dimaSvbMe7exjW+jet3bV2yx4ZhaAIParAlT491W8CvtL64FN8lFs3Dc2VjGyMpd77ZGBDAluEdx0qY2q26xGFxDAm0tu5ZcgE7svu2VyAJy/N5SeqRViopcU8CuC2javTuri3IiSpDAT3jSoflNeW3iMA7sERb1zMzGFE4e8BJOgkkDxIqwgUETWU9M01tFfTEDE4y09oE27CXM1yCFZnygIpPraAkkaDTtrlsjH28LvrV9t2wu3LiltBcV2LgqfpHWCo1BFWavhFW3wSvyU87Puvgr7C2wa5iDiltHRii3FYKR1MypMdrRTO3dp28VY3Ng57l5kGUAzbAZWZnH0MoBPSjWAKtFfIq3JQrW1MG9zHoFuXLX+FudNApP5y3p0lI7+3SuWAwW+2Zcs5clwC6h4/nVdvnOkSZZwH1J9arXRS/gU87KA+JcYcbRyNn3+8yQc2Td7jJHZm6Xmakdo4F0weFwSavdKo5IkQo3l1mjqJBHeXq3UVb/wC+iU/32VrYq3LOMvW7mUjEKMQpRSFzLFtxqTrAtnj/AL195OYFUxeNIBAW4q254Krol1wvcbjsT3+FWSis2LQKKKKybInlZit1g77cDkKjxboj8axQCtS5zsRlwir9e4o8gGb8QKpGx9nCM7iZ4A9nbX1uhj/579nyOvlvJr0hvZeC3a6+seJ/2pxlBEESDoQaUbZqfRLp+yxFA2cOu5dPi/8ASvaeErPKLkyi9KyY1zGySYY9eXrBI0/pUzyI2kLVrFwgtOLwublpEKwVQik8WOUgeVSlnConqqJ7eJ9proqAMHgZxwaBI868s+ki3aPg9cOrko1n5LO1sHiAfKpDYhCsygASJ9n/AO1A4TaQbRtD29X/AEqWwb5XU9/46V58sJKLTO+GcbKSHNu8n8PjEy37YaODDRl8GGo8OFYbyx5ONgcQbROdGGZG7VOkEdoOlfoVjAk6AVhHOLtoYzGHddJLYFpCNcxnUjtljA7Y764dM5b18Hp6mMa7+TTebLajYjAoXJLW2Nok8SFgj7pA8qyvnFxe82jiTOisEHgqqD96T51rvIbZJweBtpc0aDcudxbUjyEDyrCmxIvYjeXDC3LudidYVmk8OwGtYUryaMZm+3GLP0FyVwm5weGtnQraSf2ioLe8mpWqqvODs8ab/h/4dz4a92+X+AYhRfksQAN2/E6D6Nedwm3vTPSpwS1tCnOzi8mz3XruuieQbMfcsedUXms2DaxV69v7YuJbQaGYzMdDoexW9tTfPXjP8tZH69w+UKPxb2UjzacpcJgrN0X7hW5ccGBbduiAANVUjjNeiCaw+OWeebTzeeEXz/sLs/7Mntb4qk9kbEsYUMLFsWw0FonWOHE1BfKRs7/Wb+Vd+CpHYfK3C4y4bdi4XYLnINt10BAmWUDiRXnksmvOzvF49+Nf0ZzzzYvNirVv/TtT5uf6KKuHNPhN3s9GPG67v78o9yg+dZfzhY3e7QxLdStux4IAp94Ptrb+TeE3OEw9v6tpAfGBPvrtl/XFFHHF+2WTJOs255NtAWreFU9J2Fxx2IJyg+La/u1NcsOXdnCKUtlbt/gFBlVPa5HDw4nu41lGy9l4naeIMS7Mc1y43qqO0nw4KOzSphx/9y4NZ8m1SPLLZzM7LLXb2II6KLu1PazatHgAP4hWtVH7B2TbwlhLNv1UGpPFieLHvJqQrllneWzrihSOgoorjisWlpc1x1RR1sQB765nQ7UVnu2+Wr4p/RdmAvcfoteghUB4svh9Y6dk1fsNayIqzOVQs9sCK1KDivJiM1J+DpRXB8RFxUj1lZp7ApUe8tSeH2uHYrlIO9NvjxADnP4HIw8qKLZXJIk6KQtbQzXntDJ0IB6fT1UNIWOHSAma+DaJJDZfm2fdhp1mcs5Y9XNpx76VYsiQoqOu7Ti9ugAfVB6XS6U6hY1AABJnrr7f2mEuMhBhUzz2mQMoHbqPaKUYuiQoqP8Ayj8wt3L0nUFUniW4CffPYDXrF45ltLcRQ2bJoSR65AHAHrYUqxZD1FLekEOiEDMysxgyAFyjs11YVwXaJJU5fm2fdhp1mSJyx6pIjj30qxZEhRUZitrhHuJlJy284M+s31PHVT+93VJExqaji0VSTPtFR2ydp74E5QBlVgVbMOlPRJjRxGo7xRs/ae9tG6ApEZgEbM3CYIgQ0Rp31XBoimmSNFIpj/md6QDMZQjZpkgASQNZMV7sYs5nV1ClFD6HMIObrIGvRPVSrFkN0UnhsdnNsZYL294dfV9XT73urlgdqby4VAEDPqGkjI2XpCOiTxGvAGlWLIkaKUwmJa5DBQLZ4EnpEdRyxEHq14V4wGP3rOBlhSy6NLSGI1WNAYPXSrFkPUUps/Fm6GMAAErEywImQwjonhprxrxtDH7tradCXmM7ZBpHcZJJGlKvehZa2PUUpexTZsiKGYKGaWygAyAJg6mD7K4YnawW3acR87EZ2ygAqX1OvUI8TRRbDkkSVFc8NdzorQVzAGDxEjga+Yq+EUsdY6usngAO8mB51NedF342daKj32llw++IA0Gk6BiQsTHCTxotbSm0HyyWbIoBkMZgEGPVPGY4VaslkSFFJpjSBczgKbYzGDIIgkEGB2Hq6q9WMXmZViCbYuHXhJgD3H2VKstkNUUlgMS7l8yqoVishiZIjtUaakeVO0a0E9hRSeCxwuM6gQFiDPrCSJ7ukpHsNcMHtYXCAFIJuMnH6IDMH8CAPb3Vasl0SdFRzbRIY9AZBcW1mza5myicsRGZo49Rp3EXQisx4KCx8hNRxaKpJnSiozB7TNy1ccICUGgVswY5ZgGBqOB76awOL3oLKOgfVb6w7fCdB2xVcWuSKSfAzRSeMxwtuixJYgHX1QSFB/iIEePZXU4j50W4+iXJ7NQAPOT/AA1NMtkd6KTxWOCXESJzHUz6oMgHzOnka+3cWRdW2ANRmljEidQuhzEcSNOIpViyG6Kj7m0vnjZVczgK3GIBJknuAjxLDvNdL2PC3UtRObiZ9XRio75yt7KtWSyHKKjcbtYW3dCpOW2bgM8W6XQ8YE13xGMK3EtwJcEyTA0iQuhloMxpoKVYshuiiismimcr+RN3HXt56WbSBQq290WA7TO8Ekk9nCKhvkuvfpBv5Tf3q0yiusc84rSZxlgxye2jNPkuvfpBv5Tf3qPkuvfpBv5Tf3q0uir+Rk9k/GxevszT5Lr36Qb+U396j5Lr36Qb+U396tLop+Rk9j8bF6+zNPkuvfpBv5Tf3q9jm0xA4bSf+W39+tIop+Rk9/Q/Hx+vszpuba+4K3dpXXQ8VyNr7bpHuqf5OchsLg2DqpuXBwe4ZI8ANAe+JqzUVl5Zta2bWKCe9HDHYbe23tyVzqUkcRIiRPXVB+STD/aL/wBz4K0WipGco8MsscZcozv5JMP9ov8A3Pgo+STD/aL/ANz4K0Sitd6fsz2Mfozoc0WGHC/e+58Fffkkw/2i/wDc+CtEop3p+x2Mfozv5JMP9ov/AHPgoHNLh/tF/wC58NaJRTvT9jsY/RnfySYf7Rf+58FffknsfacR9z4a0Oinen7HYx+jOhzR4f8A17/3PgronNVZGgxWIA7io/Ba0Ginen7HYx+igfJba+14n+Jfho+S219rxP8AEvw1f6Knen7HZh6KB8ltr7Xif4l+GmMPzYYMEG6168R9d4/9MH31d6Kd2fsdmHoU2Zsyzh0yWba217FET3k8Se803RRXPezqlo5bgZ8/Xly+Uz/zwpazstFa24nNbQoO+es9/H+I09RVsyVRyw9gJmj6TFj4n/keVL2dmqpHSYqpLKhiFJnXhJiTEkxPhDtFNsVQp6AufPrmz7ye/Jkjwj314vbLRnzkmcxbj1lQvugEd4Bp6irZkqhJ9mIwthhmW2uVVOo4AZvECR5mva4FQltJMW8pHfl4T7j5U1RUsxVHI2Bnz9YUr5Egn8B7KXs7OCkdJiqksiGIUme6TxMSTE+FO0U2y6Qjf2WjmTM71b3H6SgLHhAim79vMrLJGYESOOoivdFNsaQrbwCqLgWQHGsdXRCyPID2V9sYYqmTeNoIDQsgDhplj2imaKbYqhMbPXdlJOrZy2k5s2bNwic2sRFerWCAD5iXLiGYxJEEAaAAASeHaaaopZiqFcJgwhJLM5gLLRoomBoAOuvmDwC2zKz6oQz1wSZPfLH203RSzFULYPCbvQOxQaKpiFHYDEwOGpr5gsIbalc7MOqQukkk8BrqeumqKbY0hfCYXIWJYszRLGBMCBoABXs2Bnz9YUqPAkE/gPZXWim2NIUxGBDMWDMmZQrZY6QExxBg6nUQdfCPmI2cjgAjoqjWwBwAYAe0AQPE05RSzFUcVtEMOl0QsR2nTUnwHvPdHnF4RbmUPqqnNl6ieqe2OPjHZTFFNsaQj+TFFsW1YqFbOIjTpZgNREA/hXr8nrkCAsIbOG0zZ5LFuEaknSI1pyirZkqhRcAuR1Ylt5OdjxMjL1AAaaaV7wuEyEksXZoBZomBMCAAIEn2mmKKlmWqFVwpVMqMVlixPE9JizDzkjurveTMpAJWQRI4jvHfXuimxoTwmzbdok21ySoSBwhZg+OtfMPsxEZHEylvdeIEQT3jX2mnaKtmSqEbWzQDq7MA5uBTEBiSZ0EmCdJPZ2CmMXhxcRkJIDArI4612oqWfJargWw+Eyh+kSXMsxiSYC8AIEAAcOquti0EVVHBQFHgBFdKKNsJJCN/ZaOxdtWzKwbrXIQQo7BMn9410OE+d3gciQqlYEEKWI4iR6x4U1RSzJVCNzZaMxc6uWVg2kjLEKD1Lpw/WPbXW7hMzqxYkKcyrpAaCJmJ4E9dM0Usy1QoMAufPJzZ88+KhMv7MAeYrx+S0z7zi+fPm0nhGWfq5dIp6irZkqhHE7LS5OadXW5PYVAEeBAIP7RrriMJnZSzHKpDBdIzAyDMZvf1UzRUsy1QUUUVCn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312738"/>
            <a:ext cx="5715000" cy="8511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884" y="4725144"/>
            <a:ext cx="208823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0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err="1" smtClean="0"/>
              <a:t>Skagway</a:t>
            </a:r>
            <a:r>
              <a:rPr lang="en-AU" sz="3200" dirty="0" smtClean="0"/>
              <a:t>, Alaska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54469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22432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84784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44813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35634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39132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err="1" smtClean="0"/>
              <a:t>Skagway</a:t>
            </a:r>
            <a:r>
              <a:rPr lang="en-AU" sz="3200" dirty="0" smtClean="0"/>
              <a:t> </a:t>
            </a:r>
            <a:r>
              <a:rPr lang="en-AU" sz="3200" dirty="0"/>
              <a:t>Public Library</a:t>
            </a:r>
            <a:br>
              <a:rPr lang="en-AU" sz="3200" dirty="0"/>
            </a:br>
            <a:r>
              <a:rPr lang="en-AU" sz="1800" dirty="0">
                <a:hlinkClick r:id="rId2" action="ppaction://hlinkpres?slideindex=1&amp;slidetitle="/>
              </a:rPr>
              <a:t>https://www.facebook.com/skagwaypubliclibrary</a:t>
            </a:r>
            <a:endParaRPr lang="en-AU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51653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85750" lvl="0" indent="-285750">
              <a:spcBef>
                <a:spcPts val="0"/>
              </a:spcBef>
            </a:pPr>
            <a:r>
              <a:rPr lang="en-AU" sz="1800" dirty="0">
                <a:solidFill>
                  <a:prstClr val="black"/>
                </a:solidFill>
              </a:rPr>
              <a:t>Supports a small town population</a:t>
            </a:r>
          </a:p>
          <a:p>
            <a:pPr marL="285750" lvl="0" indent="-285750">
              <a:spcBef>
                <a:spcPts val="0"/>
              </a:spcBef>
            </a:pPr>
            <a:endParaRPr lang="en-AU" sz="1800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r>
              <a:rPr lang="en-AU" sz="1800" dirty="0">
                <a:solidFill>
                  <a:prstClr val="black"/>
                </a:solidFill>
              </a:rPr>
              <a:t>Books, magazines, DVDs, audiobooks, games, data projector, gaming consoles…</a:t>
            </a:r>
          </a:p>
          <a:p>
            <a:pPr marL="285750" lvl="0" indent="-285750">
              <a:spcBef>
                <a:spcPts val="0"/>
              </a:spcBef>
            </a:pPr>
            <a:endParaRPr lang="en-AU" sz="1800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r>
              <a:rPr lang="en-AU" sz="1800" dirty="0">
                <a:solidFill>
                  <a:prstClr val="black"/>
                </a:solidFill>
              </a:rPr>
              <a:t>Catalogue on </a:t>
            </a:r>
            <a:r>
              <a:rPr lang="en-AU" sz="1800" dirty="0">
                <a:solidFill>
                  <a:prstClr val="black"/>
                </a:solidFill>
                <a:hlinkClick r:id="rId2" action="ppaction://hlinkpres?slideindex=1&amp;slidetitle="/>
              </a:rPr>
              <a:t>Worldcat.org</a:t>
            </a:r>
            <a:endParaRPr lang="en-AU" sz="1800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endParaRPr lang="en-AU" sz="1800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r>
              <a:rPr lang="en-AU" sz="1800" dirty="0">
                <a:solidFill>
                  <a:prstClr val="black"/>
                </a:solidFill>
              </a:rPr>
              <a:t>Databases via SLED</a:t>
            </a:r>
          </a:p>
          <a:p>
            <a:pPr marL="285750" lvl="0" indent="-285750">
              <a:spcBef>
                <a:spcPts val="0"/>
              </a:spcBef>
            </a:pPr>
            <a:endParaRPr lang="en-AU" sz="1800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r>
              <a:rPr lang="en-AU" sz="1800" dirty="0">
                <a:solidFill>
                  <a:prstClr val="black"/>
                </a:solidFill>
              </a:rPr>
              <a:t>Interlibrary loans</a:t>
            </a:r>
          </a:p>
          <a:p>
            <a:pPr marL="285750" lvl="0" indent="-285750">
              <a:spcBef>
                <a:spcPts val="0"/>
              </a:spcBef>
            </a:pPr>
            <a:endParaRPr lang="en-AU" sz="1800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r>
              <a:rPr lang="en-AU" sz="1800" dirty="0">
                <a:solidFill>
                  <a:prstClr val="black"/>
                </a:solidFill>
              </a:rPr>
              <a:t>Free </a:t>
            </a:r>
            <a:r>
              <a:rPr lang="en-AU" sz="1800" dirty="0" err="1">
                <a:solidFill>
                  <a:prstClr val="black"/>
                </a:solidFill>
              </a:rPr>
              <a:t>wifi</a:t>
            </a:r>
            <a:r>
              <a:rPr lang="en-AU" sz="1800" dirty="0">
                <a:solidFill>
                  <a:prstClr val="black"/>
                </a:solidFill>
              </a:rPr>
              <a:t> </a:t>
            </a:r>
            <a:r>
              <a:rPr lang="en-AU" sz="1800" dirty="0" smtClean="0">
                <a:solidFill>
                  <a:prstClr val="black"/>
                </a:solidFill>
              </a:rPr>
              <a:t>- very </a:t>
            </a:r>
            <a:r>
              <a:rPr lang="en-AU" sz="1800" dirty="0">
                <a:solidFill>
                  <a:prstClr val="black"/>
                </a:solidFill>
              </a:rPr>
              <a:t>popular</a:t>
            </a:r>
          </a:p>
          <a:p>
            <a:pPr marL="285750" lvl="0" indent="-285750">
              <a:spcBef>
                <a:spcPts val="0"/>
              </a:spcBef>
            </a:pPr>
            <a:endParaRPr lang="en-AU" sz="1800" dirty="0">
              <a:solidFill>
                <a:prstClr val="black"/>
              </a:solidFill>
            </a:endParaRPr>
          </a:p>
          <a:p>
            <a:pPr marL="285750" lvl="0" indent="-285750">
              <a:spcBef>
                <a:spcPts val="0"/>
              </a:spcBef>
            </a:pPr>
            <a:r>
              <a:rPr lang="en-AU" sz="1800" dirty="0">
                <a:solidFill>
                  <a:prstClr val="black"/>
                </a:solidFill>
              </a:rPr>
              <a:t>Substantial funding from cruise ship companies! </a:t>
            </a:r>
          </a:p>
          <a:p>
            <a:pPr marL="0" indent="0">
              <a:buNone/>
            </a:pPr>
            <a:endParaRPr lang="en-A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403860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4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77544" y="1486952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55338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05536" y="1486952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54690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Anchorage, Alaska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62880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123728" y="609329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Cook monument &amp; Cook Inlet – 1778 voyage on the Resolution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5072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Seward, Alaska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77281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73317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Fireworks at 12.15 am!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28800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76843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6876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195736" y="5589240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Reindeer aka caribou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74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6876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267744" y="5661248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Annual 4 July Mt Marathon footrace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796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94241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05902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70590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24744"/>
            <a:ext cx="5201920" cy="3901440"/>
          </a:xfrm>
        </p:spPr>
      </p:pic>
      <p:sp>
        <p:nvSpPr>
          <p:cNvPr id="2" name="TextBox 1"/>
          <p:cNvSpPr txBox="1"/>
          <p:nvPr/>
        </p:nvSpPr>
        <p:spPr>
          <a:xfrm>
            <a:off x="2195736" y="5445224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Museum on the ground floor and Library on the first floor.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401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32488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9236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3526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0768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195736" y="5661248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                Flying out of Anchorage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4784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21982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50002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Bend, Oregon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70080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401424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2736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051720" y="5445224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>
                <a:solidFill>
                  <a:prstClr val="black"/>
                </a:solidFill>
                <a:ea typeface="+mj-ea"/>
                <a:cs typeface="+mj-cs"/>
              </a:rPr>
              <a:t>Fizz Boom Read Summer Reading Program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123096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195736" y="5733256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South Sister, dormant volcano, Cascade Range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440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96752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339752" y="5589240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Newberry  Caldera and lava flow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340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6876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339752" y="558924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Obsidian lava flow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0266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err="1" smtClean="0"/>
              <a:t>Deschutes</a:t>
            </a:r>
            <a:r>
              <a:rPr lang="en-AU" sz="3200" dirty="0" smtClean="0"/>
              <a:t> Public Library, Bend</a:t>
            </a:r>
            <a:r>
              <a:rPr lang="en-AU" sz="3200" dirty="0"/>
              <a:t>, Oregon</a:t>
            </a:r>
            <a:br>
              <a:rPr lang="en-AU" sz="3200" dirty="0"/>
            </a:br>
            <a:r>
              <a:rPr lang="en-AU" sz="1600" dirty="0">
                <a:hlinkClick r:id="rId2" action="ppaction://hlinkpres?slideindex=1&amp;slidetitle="/>
              </a:rPr>
              <a:t>http://www.deschuteslibrary.org/bend/</a:t>
            </a:r>
            <a:endParaRPr lang="en-AU" sz="1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61326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99926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167980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80637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dirty="0" smtClean="0"/>
              <a:t>Literary Elements: Adult Summer Reading Program</a:t>
            </a:r>
            <a:endParaRPr lang="en-AU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sz="1800" dirty="0" smtClean="0"/>
              <a:t>Elements chart: </a:t>
            </a:r>
          </a:p>
          <a:p>
            <a:pPr marL="0" indent="0">
              <a:buNone/>
            </a:pPr>
            <a:r>
              <a:rPr lang="en-AU" sz="1800" dirty="0" smtClean="0"/>
              <a:t>Hg = Hitchhikers guide to the galaxy</a:t>
            </a:r>
          </a:p>
          <a:p>
            <a:pPr marL="0" indent="0">
              <a:buNone/>
            </a:pPr>
            <a:r>
              <a:rPr lang="en-AU" sz="1800" dirty="0" smtClean="0"/>
              <a:t>Tc = A tale of two cities</a:t>
            </a:r>
          </a:p>
          <a:p>
            <a:pPr marL="0" indent="0">
              <a:buNone/>
            </a:pPr>
            <a:r>
              <a:rPr lang="en-AU" sz="1800" dirty="0" smtClean="0"/>
              <a:t>Ah = Aldous Huxley</a:t>
            </a:r>
          </a:p>
          <a:p>
            <a:pPr marL="0" indent="0">
              <a:buNone/>
            </a:pPr>
            <a:r>
              <a:rPr lang="en-AU" sz="1800" dirty="0" smtClean="0"/>
              <a:t>Mark a square on the chart for each day you read for 24 minutes - prizes</a:t>
            </a:r>
          </a:p>
          <a:p>
            <a:endParaRPr lang="en-AU" sz="1800" dirty="0" smtClean="0">
              <a:solidFill>
                <a:prstClr val="black"/>
              </a:solidFill>
            </a:endParaRPr>
          </a:p>
          <a:p>
            <a:r>
              <a:rPr lang="en-AU" sz="1800" dirty="0" smtClean="0">
                <a:solidFill>
                  <a:prstClr val="black"/>
                </a:solidFill>
              </a:rPr>
              <a:t>Science </a:t>
            </a:r>
            <a:r>
              <a:rPr lang="en-AU" sz="1800" dirty="0">
                <a:solidFill>
                  <a:prstClr val="black"/>
                </a:solidFill>
              </a:rPr>
              <a:t>themed reading </a:t>
            </a:r>
            <a:r>
              <a:rPr lang="en-AU" sz="1800" dirty="0" smtClean="0">
                <a:solidFill>
                  <a:prstClr val="black"/>
                </a:solidFill>
              </a:rPr>
              <a:t>list</a:t>
            </a:r>
          </a:p>
          <a:p>
            <a:pPr marL="0" lvl="0" indent="0">
              <a:buNone/>
            </a:pPr>
            <a:endParaRPr lang="en-AU" sz="1800" dirty="0" smtClean="0">
              <a:solidFill>
                <a:prstClr val="black"/>
              </a:solidFill>
            </a:endParaRPr>
          </a:p>
          <a:p>
            <a:r>
              <a:rPr lang="en-AU" sz="1800" dirty="0" smtClean="0">
                <a:solidFill>
                  <a:prstClr val="black"/>
                </a:solidFill>
              </a:rPr>
              <a:t>Young Adult Library Services </a:t>
            </a:r>
            <a:r>
              <a:rPr lang="en-AU" sz="1800" dirty="0" err="1" smtClean="0">
                <a:solidFill>
                  <a:prstClr val="black"/>
                </a:solidFill>
              </a:rPr>
              <a:t>Assoc</a:t>
            </a:r>
            <a:r>
              <a:rPr lang="en-AU" sz="1800" dirty="0" smtClean="0">
                <a:solidFill>
                  <a:prstClr val="black"/>
                </a:solidFill>
              </a:rPr>
              <a:t>  (YALSA) Book Awards and Booklists </a:t>
            </a:r>
          </a:p>
          <a:p>
            <a:pPr marL="0" lvl="0" indent="0">
              <a:buNone/>
            </a:pPr>
            <a:r>
              <a:rPr lang="en-AU" sz="1300" dirty="0" smtClean="0">
                <a:solidFill>
                  <a:prstClr val="black"/>
                </a:solidFill>
                <a:hlinkClick r:id="rId2" action="ppaction://hlinkpres?slideindex=1&amp;slidetitle="/>
              </a:rPr>
              <a:t>http://www.ala.org/yalsa/bookawards/booklists/members</a:t>
            </a:r>
            <a:endParaRPr lang="en-AU" sz="13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AU" sz="1800" dirty="0">
              <a:solidFill>
                <a:prstClr val="black"/>
              </a:solidFill>
            </a:endParaRPr>
          </a:p>
          <a:p>
            <a:pPr lvl="0"/>
            <a:r>
              <a:rPr lang="en-AU" sz="1800" dirty="0" smtClean="0">
                <a:solidFill>
                  <a:prstClr val="black"/>
                </a:solidFill>
              </a:rPr>
              <a:t>Kids – Fizz Boom Read Reading Log – read for 24 minutes each day  and win prizes</a:t>
            </a:r>
            <a:endParaRPr lang="en-AU" sz="1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16832"/>
            <a:ext cx="403860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67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49552" y="16309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78858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80"/>
            <a:ext cx="3528392" cy="2376264"/>
          </a:xfr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48680"/>
            <a:ext cx="3312368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84735"/>
            <a:ext cx="4035425" cy="2673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020272" y="3861048"/>
            <a:ext cx="1872208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AU" sz="1600" dirty="0">
                <a:solidFill>
                  <a:prstClr val="black"/>
                </a:solidFill>
              </a:rPr>
              <a:t>Adult titles by Brandon Sanderson:</a:t>
            </a:r>
          </a:p>
          <a:p>
            <a:pPr lvl="0">
              <a:spcBef>
                <a:spcPct val="20000"/>
              </a:spcBef>
            </a:pPr>
            <a:r>
              <a:rPr lang="en-AU" sz="1600" dirty="0" smtClean="0">
                <a:solidFill>
                  <a:prstClr val="black"/>
                </a:solidFill>
              </a:rPr>
              <a:t>* Final </a:t>
            </a:r>
            <a:r>
              <a:rPr lang="en-AU" sz="1600" dirty="0">
                <a:solidFill>
                  <a:prstClr val="black"/>
                </a:solidFill>
              </a:rPr>
              <a:t>3 titles in the </a:t>
            </a:r>
            <a:r>
              <a:rPr lang="en-AU" sz="1600" i="1" dirty="0">
                <a:solidFill>
                  <a:prstClr val="black"/>
                </a:solidFill>
              </a:rPr>
              <a:t>Wheel of Time </a:t>
            </a:r>
            <a:r>
              <a:rPr lang="en-AU" sz="1600" dirty="0">
                <a:solidFill>
                  <a:prstClr val="black"/>
                </a:solidFill>
              </a:rPr>
              <a:t>series (after Robert Jordan died) </a:t>
            </a:r>
          </a:p>
          <a:p>
            <a:pPr lvl="0">
              <a:spcBef>
                <a:spcPct val="20000"/>
              </a:spcBef>
            </a:pPr>
            <a:r>
              <a:rPr lang="en-AU" sz="1600" dirty="0" smtClean="0">
                <a:solidFill>
                  <a:prstClr val="black"/>
                </a:solidFill>
              </a:rPr>
              <a:t>* The </a:t>
            </a:r>
            <a:r>
              <a:rPr lang="en-AU" sz="1600" i="1" dirty="0" err="1">
                <a:solidFill>
                  <a:prstClr val="black"/>
                </a:solidFill>
              </a:rPr>
              <a:t>Stormlight</a:t>
            </a:r>
            <a:r>
              <a:rPr lang="en-AU" sz="1600" i="1" dirty="0">
                <a:solidFill>
                  <a:prstClr val="black"/>
                </a:solidFill>
              </a:rPr>
              <a:t> Archive </a:t>
            </a:r>
            <a:r>
              <a:rPr lang="en-AU" sz="1600" dirty="0">
                <a:solidFill>
                  <a:prstClr val="black"/>
                </a:solidFill>
              </a:rPr>
              <a:t>– </a:t>
            </a:r>
            <a:r>
              <a:rPr lang="en-AU" sz="1600" i="1" dirty="0">
                <a:solidFill>
                  <a:prstClr val="black"/>
                </a:solidFill>
              </a:rPr>
              <a:t>The way of kings; Words of radiance</a:t>
            </a:r>
            <a:r>
              <a:rPr lang="en-AU" sz="1600" dirty="0">
                <a:solidFill>
                  <a:prstClr val="black"/>
                </a:solidFill>
              </a:rPr>
              <a:t>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0032" y="3861048"/>
            <a:ext cx="14401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AU" i="1" dirty="0">
                <a:solidFill>
                  <a:prstClr val="black"/>
                </a:solidFill>
              </a:rPr>
              <a:t>Alcatraz versus the evil librarians </a:t>
            </a:r>
          </a:p>
          <a:p>
            <a:pPr lvl="0"/>
            <a:r>
              <a:rPr lang="en-AU" dirty="0">
                <a:solidFill>
                  <a:prstClr val="black"/>
                </a:solidFill>
              </a:rPr>
              <a:t>- Brandon Sanderson</a:t>
            </a:r>
          </a:p>
        </p:txBody>
      </p:sp>
    </p:spTree>
    <p:extLst>
      <p:ext uri="{BB962C8B-B14F-4D97-AF65-F5344CB8AC3E}">
        <p14:creationId xmlns:p14="http://schemas.microsoft.com/office/powerpoint/2010/main" val="229468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77544" y="1342936"/>
            <a:ext cx="5201920" cy="3901440"/>
          </a:xfrm>
        </p:spPr>
      </p:pic>
      <p:sp>
        <p:nvSpPr>
          <p:cNvPr id="2" name="TextBox 1"/>
          <p:cNvSpPr txBox="1"/>
          <p:nvPr/>
        </p:nvSpPr>
        <p:spPr>
          <a:xfrm>
            <a:off x="2915816" y="6237312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No fines…..just donations </a:t>
            </a:r>
            <a:r>
              <a:rPr lang="en-AU" dirty="0" smtClean="0">
                <a:sym typeface="Wingdings" panose="05000000000000000000" pitchFamily="2" charset="2"/>
              </a:rPr>
              <a:t>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9209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96071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Santa Rosa, California – home of Charles Schulz</a:t>
            </a:r>
            <a:endParaRPr lang="en-AU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401850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12776"/>
            <a:ext cx="5201920" cy="3901440"/>
          </a:xfrm>
        </p:spPr>
      </p:pic>
      <p:sp>
        <p:nvSpPr>
          <p:cNvPr id="2" name="TextBox 1"/>
          <p:cNvSpPr txBox="1"/>
          <p:nvPr/>
        </p:nvSpPr>
        <p:spPr>
          <a:xfrm>
            <a:off x="2195736" y="573325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Ice arena owned by Schulz, opened in 1969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7256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556792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275168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12776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3524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6876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267744" y="5517232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Schulz’s table in the café at the ice rink remains reserved for him.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5079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620688"/>
            <a:ext cx="5201920" cy="3901440"/>
          </a:xfrm>
        </p:spPr>
      </p:pic>
      <p:sp>
        <p:nvSpPr>
          <p:cNvPr id="6" name="TextBox 5"/>
          <p:cNvSpPr txBox="1"/>
          <p:nvPr/>
        </p:nvSpPr>
        <p:spPr>
          <a:xfrm>
            <a:off x="2123728" y="4725144"/>
            <a:ext cx="5112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AU" dirty="0" smtClean="0"/>
              <a:t>Most popular and influential comic strip ever</a:t>
            </a:r>
          </a:p>
          <a:p>
            <a:pPr marL="285750" indent="-285750">
              <a:buFont typeface="Arial" charset="0"/>
              <a:buChar char="•"/>
            </a:pPr>
            <a:r>
              <a:rPr lang="en-AU" dirty="0" smtClean="0"/>
              <a:t>17 897 strips published – “arguably the longest story ever told by one human being” – K. Brooks</a:t>
            </a:r>
          </a:p>
          <a:p>
            <a:pPr marL="285750" indent="-285750">
              <a:buFont typeface="Arial" charset="0"/>
              <a:buChar char="•"/>
            </a:pPr>
            <a:r>
              <a:rPr lang="en-AU" dirty="0" smtClean="0"/>
              <a:t>At its peak – in 2600 newspapers; read by 355 million in 75 countries; translated into 21 languages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0529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40768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69215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68760"/>
            <a:ext cx="5201920" cy="3901440"/>
          </a:xfrm>
        </p:spPr>
      </p:pic>
      <p:sp>
        <p:nvSpPr>
          <p:cNvPr id="3" name="TextBox 2"/>
          <p:cNvSpPr txBox="1"/>
          <p:nvPr/>
        </p:nvSpPr>
        <p:spPr>
          <a:xfrm>
            <a:off x="2123728" y="5589240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His wife donated $5 million to the Jean and Charles Schulz Information </a:t>
            </a:r>
            <a:r>
              <a:rPr lang="en-AU" dirty="0" err="1" smtClean="0"/>
              <a:t>Center</a:t>
            </a:r>
            <a:r>
              <a:rPr lang="en-AU" dirty="0" smtClean="0"/>
              <a:t> at Sonoma State University, one of the largest libraries in California.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188640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AU" dirty="0">
                <a:solidFill>
                  <a:prstClr val="black"/>
                </a:solidFill>
              </a:rPr>
              <a:t>On 27 May 2000, cartoonists of more than 100 strips paid homage to Schulz by including Peanuts characters into their comic strips on that date.</a:t>
            </a:r>
          </a:p>
        </p:txBody>
      </p:sp>
    </p:spTree>
    <p:extLst>
      <p:ext uri="{BB962C8B-B14F-4D97-AF65-F5344CB8AC3E}">
        <p14:creationId xmlns:p14="http://schemas.microsoft.com/office/powerpoint/2010/main" val="337397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96752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68145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</TotalTime>
  <Words>1266</Words>
  <Application>Microsoft Office PowerPoint</Application>
  <PresentationFormat>On-screen Show (4:3)</PresentationFormat>
  <Paragraphs>133</Paragraphs>
  <Slides>101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2" baseType="lpstr">
      <vt:lpstr>Office Theme</vt:lpstr>
      <vt:lpstr>Libraries Alive!  Community and public libraries in Alaska, Idaho and Oregon</vt:lpstr>
      <vt:lpstr>PowerPoint Presentation</vt:lpstr>
      <vt:lpstr>The Community Library - Ketchum, Sun Valley, Idaho  http://www.comlib.org/ </vt:lpstr>
      <vt:lpstr>PowerPoint Presentation</vt:lpstr>
      <vt:lpstr>Gold Mine Thrift 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Libraries Linking Idaho LiLI.org </vt:lpstr>
      <vt:lpstr>Library Reads http://libraryreads.org/</vt:lpstr>
      <vt:lpstr>PowerPoint Presentation</vt:lpstr>
      <vt:lpstr>Outdoor use area</vt:lpstr>
      <vt:lpstr>Buy an item to support the library via zazzle.com</vt:lpstr>
      <vt:lpstr>Ernest Hemingway memorabilia</vt:lpstr>
      <vt:lpstr>Hemingway typewriter and bag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Sun Valley Inn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Hemingway Memorial, Ketchum</vt:lpstr>
      <vt:lpstr>PowerPoint Presentation</vt:lpstr>
      <vt:lpstr>Sun Valley Visitor Center</vt:lpstr>
      <vt:lpstr>PowerPoint Presentation</vt:lpstr>
      <vt:lpstr>PowerPoint Presentation</vt:lpstr>
      <vt:lpstr>Sun Valley Opera House</vt:lpstr>
      <vt:lpstr>Sawtooth Ranges, Stanley, Idaho</vt:lpstr>
      <vt:lpstr>PowerPoint Presentation</vt:lpstr>
      <vt:lpstr>Stanley Community Library, Idaho http://www.ruralnetwork.net/~stanlib/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Juneau, Alaska</vt:lpstr>
      <vt:lpstr>PowerPoint Presentation</vt:lpstr>
      <vt:lpstr>Juneau Public Libraries http://www.juneau.org/library/</vt:lpstr>
      <vt:lpstr>PowerPoint Presentation</vt:lpstr>
      <vt:lpstr>PowerPoint Presentation</vt:lpstr>
      <vt:lpstr>PowerPoint Presentation</vt:lpstr>
      <vt:lpstr>PowerPoint Presentation</vt:lpstr>
      <vt:lpstr>        http://sled.alaska.edu/                           </vt:lpstr>
      <vt:lpstr>Skagway, Alaska</vt:lpstr>
      <vt:lpstr>PowerPoint Presentation</vt:lpstr>
      <vt:lpstr>PowerPoint Presentation</vt:lpstr>
      <vt:lpstr>PowerPoint Presentation</vt:lpstr>
      <vt:lpstr>Skagway Public Library https://www.facebook.com/skagwaypubliclibrary</vt:lpstr>
      <vt:lpstr>PowerPoint Presentation</vt:lpstr>
      <vt:lpstr>PowerPoint Presentation</vt:lpstr>
      <vt:lpstr>PowerPoint Presentation</vt:lpstr>
      <vt:lpstr>Anchorage, Alaska</vt:lpstr>
      <vt:lpstr>Seward, Alaska</vt:lpstr>
      <vt:lpstr>Fireworks at 12.15 am!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Bend, Oregon</vt:lpstr>
      <vt:lpstr>PowerPoint Presentation</vt:lpstr>
      <vt:lpstr>PowerPoint Presentation</vt:lpstr>
      <vt:lpstr>PowerPoint Presentation</vt:lpstr>
      <vt:lpstr>Deschutes Public Library, Bend, Oregon http://www.deschuteslibrary.org/bend/</vt:lpstr>
      <vt:lpstr>PowerPoint Presentation</vt:lpstr>
      <vt:lpstr>PowerPoint Presentation</vt:lpstr>
      <vt:lpstr>PowerPoint Presentation</vt:lpstr>
      <vt:lpstr>Literary Elements: Adult Summer Reading Program</vt:lpstr>
      <vt:lpstr>PowerPoint Presentation</vt:lpstr>
      <vt:lpstr>PowerPoint Presentation</vt:lpstr>
      <vt:lpstr>PowerPoint Presentation</vt:lpstr>
      <vt:lpstr>Santa Rosa, California – home of Charles Schulz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Charles M. Schulz Museum and Research Center https://schulzmuseum.org/</vt:lpstr>
      <vt:lpstr>PowerPoint Presentation</vt:lpstr>
    </vt:vector>
  </TitlesOfParts>
  <Company>ACT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Hathaway, Lindy</dc:creator>
  <cp:lastModifiedBy>Hathaway, Lindy</cp:lastModifiedBy>
  <cp:revision>72</cp:revision>
  <dcterms:created xsi:type="dcterms:W3CDTF">2014-08-07T04:55:21Z</dcterms:created>
  <dcterms:modified xsi:type="dcterms:W3CDTF">2014-08-19T03:27:07Z</dcterms:modified>
</cp:coreProperties>
</file>